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58"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3D42"/>
    <a:srgbClr val="1C1E24"/>
    <a:srgbClr val="4645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63" d="100"/>
          <a:sy n="63" d="100"/>
        </p:scale>
        <p:origin x="80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888B3-6BD8-1379-CADD-50CC2D6FBF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0919E7C-BE52-E12E-46B7-CB5FFE2995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E24F2E6-291A-B875-8ABB-1FC29F5909CF}"/>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5" name="Footer Placeholder 4">
            <a:extLst>
              <a:ext uri="{FF2B5EF4-FFF2-40B4-BE49-F238E27FC236}">
                <a16:creationId xmlns:a16="http://schemas.microsoft.com/office/drawing/2014/main" id="{FD6138CB-AFC9-DF15-DD92-3D4D5670DC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1338B3-68D0-9935-ABAE-753D01C88A21}"/>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1144515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7CBD7-2C14-D418-E2AB-3645DCE0727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10649FD-9353-9AB1-7C92-2366E844C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47CC27-F55E-A091-CBCF-5FC83A6C94E4}"/>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5" name="Footer Placeholder 4">
            <a:extLst>
              <a:ext uri="{FF2B5EF4-FFF2-40B4-BE49-F238E27FC236}">
                <a16:creationId xmlns:a16="http://schemas.microsoft.com/office/drawing/2014/main" id="{3421DE25-9415-38B5-64C8-073FD20BA96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9A469C-54F4-10EA-534F-4F1657B2C804}"/>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2969752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469EE8-F228-709D-6D53-F69AE4F02E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646D225-AD46-8257-7DD1-030CAE0E87D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EE3B30-E289-5F12-CD08-01BB8B3E2518}"/>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5" name="Footer Placeholder 4">
            <a:extLst>
              <a:ext uri="{FF2B5EF4-FFF2-40B4-BE49-F238E27FC236}">
                <a16:creationId xmlns:a16="http://schemas.microsoft.com/office/drawing/2014/main" id="{97162026-C781-B35E-71E4-E6FC8D5BC41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EB0089-3CD7-41D7-5A2F-F08A4168054F}"/>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1833672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0C5EC-F9BA-9DB8-3DA9-CCBFABFCBF1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8320351-E5BF-BDB5-4AF2-8681332020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DA1FFA4-1837-A713-8CEC-E0F6A3730916}"/>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5" name="Footer Placeholder 4">
            <a:extLst>
              <a:ext uri="{FF2B5EF4-FFF2-40B4-BE49-F238E27FC236}">
                <a16:creationId xmlns:a16="http://schemas.microsoft.com/office/drawing/2014/main" id="{3A0CC65A-8F7F-F5E3-3494-AE9F71330E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61A6780-26A7-3686-1845-4E51027384CF}"/>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2545100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B0475-CF26-A3B0-462E-3990F9C852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10F3310-8B60-9577-1D37-34308BD729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EF6676-6AF4-6736-11E5-A92DCD818419}"/>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5" name="Footer Placeholder 4">
            <a:extLst>
              <a:ext uri="{FF2B5EF4-FFF2-40B4-BE49-F238E27FC236}">
                <a16:creationId xmlns:a16="http://schemas.microsoft.com/office/drawing/2014/main" id="{F67E8DE4-A873-3881-6B48-40E3908463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CB7967-FA66-B396-1E71-E3A6E9279A17}"/>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3901489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0C982-9E66-4E1B-6A61-1E280860617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679138C-1B4B-C440-7F45-1B7A8BD098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C0C4C2E-59D2-F437-09EF-D56103F9F7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4C4ECD1-0FA1-D3DB-DFF6-17BDD963061A}"/>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6" name="Footer Placeholder 5">
            <a:extLst>
              <a:ext uri="{FF2B5EF4-FFF2-40B4-BE49-F238E27FC236}">
                <a16:creationId xmlns:a16="http://schemas.microsoft.com/office/drawing/2014/main" id="{15121F12-EF6E-AB9F-0D21-0D427642F89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4788B7-C9E8-58D2-0672-5EE918795946}"/>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4089344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8AC1A-3069-2381-C677-59E2FB9D9F4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3436A53-96C1-4EFE-D36D-0135352C60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477633-97A7-AD4F-BF77-2D60BCC105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8155F09-9730-D5D4-D9B3-FC040DFB22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33AEFF-A5C5-3582-E431-D9DD3A2D9D8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7DB864D-7DFF-DFF9-7421-623BF33EC40B}"/>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8" name="Footer Placeholder 7">
            <a:extLst>
              <a:ext uri="{FF2B5EF4-FFF2-40B4-BE49-F238E27FC236}">
                <a16:creationId xmlns:a16="http://schemas.microsoft.com/office/drawing/2014/main" id="{E6C79CEB-CAC8-C99D-2997-A8B449F1AE4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1F375BE-CDBB-04D2-DB7C-80274D9CE9D3}"/>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2057899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3A0DC-E173-5DF3-EC53-950B2300238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83CCD5E-F9F0-AA2E-C1CE-FDC4A3CFEE48}"/>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4" name="Footer Placeholder 3">
            <a:extLst>
              <a:ext uri="{FF2B5EF4-FFF2-40B4-BE49-F238E27FC236}">
                <a16:creationId xmlns:a16="http://schemas.microsoft.com/office/drawing/2014/main" id="{285B78B2-A25A-33E6-EEEF-90EF5025848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9EA3AA8-CC43-B0FC-3496-9043C1E3C1BE}"/>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1731171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67837F-8738-926A-101F-741FDDB3B48E}"/>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3" name="Footer Placeholder 2">
            <a:extLst>
              <a:ext uri="{FF2B5EF4-FFF2-40B4-BE49-F238E27FC236}">
                <a16:creationId xmlns:a16="http://schemas.microsoft.com/office/drawing/2014/main" id="{DE2B6A67-7C4D-2A8A-5CCA-367C82BE47F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2BD1794-7A7C-5121-B07A-164C93AD7586}"/>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4035810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C09E2-91C3-3C81-B169-2F83DD596F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AD75D4A-A895-7E8E-86AF-20EE56A4EB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E063D86-F555-7E18-CED8-A64B3206AA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23C6AF-6BCB-84E6-71B4-7BF04770755D}"/>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6" name="Footer Placeholder 5">
            <a:extLst>
              <a:ext uri="{FF2B5EF4-FFF2-40B4-BE49-F238E27FC236}">
                <a16:creationId xmlns:a16="http://schemas.microsoft.com/office/drawing/2014/main" id="{2A28C266-88DB-4501-314D-69C53D2429B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98E099F-78DD-AE22-920D-A7897276889E}"/>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3050776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D4124-C3CA-C1E0-3968-5A0FB6E313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6310ACD-B6A6-AE25-2887-3C34A19597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D4B1794-083A-40F1-3AFC-B19669D53A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E61466-01F1-CD05-88A3-19EF480DCFB1}"/>
              </a:ext>
            </a:extLst>
          </p:cNvPr>
          <p:cNvSpPr>
            <a:spLocks noGrp="1"/>
          </p:cNvSpPr>
          <p:nvPr>
            <p:ph type="dt" sz="half" idx="10"/>
          </p:nvPr>
        </p:nvSpPr>
        <p:spPr/>
        <p:txBody>
          <a:bodyPr/>
          <a:lstStyle/>
          <a:p>
            <a:fld id="{34205B32-58A4-4422-A1F4-231AD230B553}" type="datetimeFigureOut">
              <a:rPr lang="en-IN" smtClean="0"/>
              <a:t>22-02-2025</a:t>
            </a:fld>
            <a:endParaRPr lang="en-IN"/>
          </a:p>
        </p:txBody>
      </p:sp>
      <p:sp>
        <p:nvSpPr>
          <p:cNvPr id="6" name="Footer Placeholder 5">
            <a:extLst>
              <a:ext uri="{FF2B5EF4-FFF2-40B4-BE49-F238E27FC236}">
                <a16:creationId xmlns:a16="http://schemas.microsoft.com/office/drawing/2014/main" id="{C0DFCCAC-7A86-2E0C-FCD7-DC15ADE79C7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F90F0ED-ADC2-1630-EE9A-1D96F17D9FE4}"/>
              </a:ext>
            </a:extLst>
          </p:cNvPr>
          <p:cNvSpPr>
            <a:spLocks noGrp="1"/>
          </p:cNvSpPr>
          <p:nvPr>
            <p:ph type="sldNum" sz="quarter" idx="12"/>
          </p:nvPr>
        </p:nvSpPr>
        <p:spPr/>
        <p:txBody>
          <a:bodyPr/>
          <a:lstStyle/>
          <a:p>
            <a:fld id="{679F264A-D901-4335-8CA9-68F5CDC7550E}" type="slidenum">
              <a:rPr lang="en-IN" smtClean="0"/>
              <a:t>‹#›</a:t>
            </a:fld>
            <a:endParaRPr lang="en-IN"/>
          </a:p>
        </p:txBody>
      </p:sp>
    </p:spTree>
    <p:extLst>
      <p:ext uri="{BB962C8B-B14F-4D97-AF65-F5344CB8AC3E}">
        <p14:creationId xmlns:p14="http://schemas.microsoft.com/office/powerpoint/2010/main" val="38694442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F4A32C-51C1-DD09-5B37-E2F710B3A6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31D2F80-203B-2944-E775-F1D687D618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0AD624-63C3-1A22-FDE2-2788451A07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205B32-58A4-4422-A1F4-231AD230B553}" type="datetimeFigureOut">
              <a:rPr lang="en-IN" smtClean="0"/>
              <a:t>22-02-2025</a:t>
            </a:fld>
            <a:endParaRPr lang="en-IN"/>
          </a:p>
        </p:txBody>
      </p:sp>
      <p:sp>
        <p:nvSpPr>
          <p:cNvPr id="5" name="Footer Placeholder 4">
            <a:extLst>
              <a:ext uri="{FF2B5EF4-FFF2-40B4-BE49-F238E27FC236}">
                <a16:creationId xmlns:a16="http://schemas.microsoft.com/office/drawing/2014/main" id="{D0F5013D-17CD-B24B-181A-C18A4D5383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443F005-92D4-8756-FDBC-2BAB98FF5F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9F264A-D901-4335-8CA9-68F5CDC7550E}" type="slidenum">
              <a:rPr lang="en-IN" smtClean="0"/>
              <a:t>‹#›</a:t>
            </a:fld>
            <a:endParaRPr lang="en-IN"/>
          </a:p>
        </p:txBody>
      </p:sp>
    </p:spTree>
    <p:extLst>
      <p:ext uri="{BB962C8B-B14F-4D97-AF65-F5344CB8AC3E}">
        <p14:creationId xmlns:p14="http://schemas.microsoft.com/office/powerpoint/2010/main" val="2460644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F271AC-D2B0-8183-66D9-BBECB824B2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4BA177D9-FB9D-8A0E-8E81-9DBF0FE2E8E5}"/>
              </a:ext>
            </a:extLst>
          </p:cNvPr>
          <p:cNvPicPr>
            <a:picLocks noChangeAspect="1"/>
          </p:cNvPicPr>
          <p:nvPr/>
        </p:nvPicPr>
        <p:blipFill>
          <a:blip r:embed="rId3">
            <a:extLst>
              <a:ext uri="{28A0092B-C50C-407E-A947-70E740481C1C}">
                <a14:useLocalDpi xmlns:a14="http://schemas.microsoft.com/office/drawing/2010/main" val="0"/>
              </a:ext>
            </a:extLst>
          </a:blip>
          <a:srcRect l="1997" r="5598" b="21389"/>
          <a:stretch>
            <a:fillRect/>
          </a:stretch>
        </p:blipFill>
        <p:spPr>
          <a:xfrm rot="10800000">
            <a:off x="-492349" y="-6502400"/>
            <a:ext cx="6003912" cy="6005875"/>
          </a:xfrm>
          <a:custGeom>
            <a:avLst/>
            <a:gdLst>
              <a:gd name="connsiteX0" fmla="*/ 5633000 w 11265999"/>
              <a:gd name="connsiteY0" fmla="*/ 0 h 9584244"/>
              <a:gd name="connsiteX1" fmla="*/ 11265999 w 11265999"/>
              <a:gd name="connsiteY1" fmla="*/ 9584244 h 9584244"/>
              <a:gd name="connsiteX2" fmla="*/ 0 w 11265999"/>
              <a:gd name="connsiteY2" fmla="*/ 9584244 h 9584244"/>
            </a:gdLst>
            <a:ahLst/>
            <a:cxnLst>
              <a:cxn ang="0">
                <a:pos x="connsiteX0" y="connsiteY0"/>
              </a:cxn>
              <a:cxn ang="0">
                <a:pos x="connsiteX1" y="connsiteY1"/>
              </a:cxn>
              <a:cxn ang="0">
                <a:pos x="connsiteX2" y="connsiteY2"/>
              </a:cxn>
            </a:cxnLst>
            <a:rect l="l" t="t" r="r" b="b"/>
            <a:pathLst>
              <a:path w="11265999" h="9584244">
                <a:moveTo>
                  <a:pt x="5633000" y="0"/>
                </a:moveTo>
                <a:lnTo>
                  <a:pt x="11265999" y="9584244"/>
                </a:lnTo>
                <a:lnTo>
                  <a:pt x="0" y="9584244"/>
                </a:lnTo>
                <a:close/>
              </a:path>
            </a:pathLst>
          </a:custGeom>
        </p:spPr>
      </p:pic>
      <p:pic>
        <p:nvPicPr>
          <p:cNvPr id="6" name="Picture 5">
            <a:extLst>
              <a:ext uri="{FF2B5EF4-FFF2-40B4-BE49-F238E27FC236}">
                <a16:creationId xmlns:a16="http://schemas.microsoft.com/office/drawing/2014/main" id="{988D01E3-B6EF-E463-44CC-2CF5AF9AA618}"/>
              </a:ext>
            </a:extLst>
          </p:cNvPr>
          <p:cNvPicPr>
            <a:picLocks noChangeAspect="1"/>
          </p:cNvPicPr>
          <p:nvPr/>
        </p:nvPicPr>
        <p:blipFill>
          <a:blip r:embed="rId3">
            <a:extLst>
              <a:ext uri="{28A0092B-C50C-407E-A947-70E740481C1C}">
                <a14:useLocalDpi xmlns:a14="http://schemas.microsoft.com/office/drawing/2010/main" val="0"/>
              </a:ext>
            </a:extLst>
          </a:blip>
          <a:srcRect l="1997" r="5598" b="21389"/>
          <a:stretch>
            <a:fillRect/>
          </a:stretch>
        </p:blipFill>
        <p:spPr>
          <a:xfrm rot="10800000">
            <a:off x="6096000" y="-6502400"/>
            <a:ext cx="6003912" cy="6005875"/>
          </a:xfrm>
          <a:custGeom>
            <a:avLst/>
            <a:gdLst>
              <a:gd name="connsiteX0" fmla="*/ 5633000 w 11265999"/>
              <a:gd name="connsiteY0" fmla="*/ 0 h 9584244"/>
              <a:gd name="connsiteX1" fmla="*/ 11265999 w 11265999"/>
              <a:gd name="connsiteY1" fmla="*/ 9584244 h 9584244"/>
              <a:gd name="connsiteX2" fmla="*/ 0 w 11265999"/>
              <a:gd name="connsiteY2" fmla="*/ 9584244 h 9584244"/>
            </a:gdLst>
            <a:ahLst/>
            <a:cxnLst>
              <a:cxn ang="0">
                <a:pos x="connsiteX0" y="connsiteY0"/>
              </a:cxn>
              <a:cxn ang="0">
                <a:pos x="connsiteX1" y="connsiteY1"/>
              </a:cxn>
              <a:cxn ang="0">
                <a:pos x="connsiteX2" y="connsiteY2"/>
              </a:cxn>
            </a:cxnLst>
            <a:rect l="l" t="t" r="r" b="b"/>
            <a:pathLst>
              <a:path w="11265999" h="9584244">
                <a:moveTo>
                  <a:pt x="5633000" y="0"/>
                </a:moveTo>
                <a:lnTo>
                  <a:pt x="11265999" y="9584244"/>
                </a:lnTo>
                <a:lnTo>
                  <a:pt x="0" y="9584244"/>
                </a:lnTo>
                <a:close/>
              </a:path>
            </a:pathLst>
          </a:custGeom>
        </p:spPr>
      </p:pic>
      <p:sp>
        <p:nvSpPr>
          <p:cNvPr id="7" name="Isosceles Triangle 6">
            <a:extLst>
              <a:ext uri="{FF2B5EF4-FFF2-40B4-BE49-F238E27FC236}">
                <a16:creationId xmlns:a16="http://schemas.microsoft.com/office/drawing/2014/main" id="{D820D1BA-8777-1EC0-56C6-DA35AE80FCF3}"/>
              </a:ext>
            </a:extLst>
          </p:cNvPr>
          <p:cNvSpPr/>
          <p:nvPr/>
        </p:nvSpPr>
        <p:spPr>
          <a:xfrm>
            <a:off x="4147068" y="-1387"/>
            <a:ext cx="3897864" cy="3430387"/>
          </a:xfrm>
          <a:prstGeom prst="triangle">
            <a:avLst/>
          </a:prstGeom>
          <a:gradFill flip="none" rotWithShape="1">
            <a:gsLst>
              <a:gs pos="0">
                <a:schemeClr val="bg2">
                  <a:lumMod val="50000"/>
                  <a:shade val="30000"/>
                  <a:satMod val="115000"/>
                </a:schemeClr>
              </a:gs>
              <a:gs pos="50000">
                <a:schemeClr val="bg2">
                  <a:lumMod val="50000"/>
                  <a:shade val="67500"/>
                  <a:satMod val="115000"/>
                </a:schemeClr>
              </a:gs>
              <a:gs pos="100000">
                <a:schemeClr val="bg2">
                  <a:lumMod val="50000"/>
                  <a:shade val="100000"/>
                  <a:satMod val="115000"/>
                </a:schemeClr>
              </a:gs>
            </a:gsLst>
            <a:lin ang="162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3200" dirty="0"/>
          </a:p>
        </p:txBody>
      </p:sp>
      <p:sp>
        <p:nvSpPr>
          <p:cNvPr id="8" name="TextBox 7">
            <a:extLst>
              <a:ext uri="{FF2B5EF4-FFF2-40B4-BE49-F238E27FC236}">
                <a16:creationId xmlns:a16="http://schemas.microsoft.com/office/drawing/2014/main" id="{16BE156B-CE34-AC2C-3600-146DFC37F615}"/>
              </a:ext>
            </a:extLst>
          </p:cNvPr>
          <p:cNvSpPr txBox="1"/>
          <p:nvPr/>
        </p:nvSpPr>
        <p:spPr>
          <a:xfrm>
            <a:off x="4842932" y="2167465"/>
            <a:ext cx="3742267" cy="769441"/>
          </a:xfrm>
          <a:prstGeom prst="rect">
            <a:avLst/>
          </a:prstGeom>
          <a:noFill/>
        </p:spPr>
        <p:txBody>
          <a:bodyPr wrap="square" rtlCol="0">
            <a:spAutoFit/>
          </a:bodyPr>
          <a:lstStyle/>
          <a:p>
            <a:r>
              <a:rPr lang="en-IN" sz="4400" dirty="0">
                <a:solidFill>
                  <a:schemeClr val="bg1"/>
                </a:solidFill>
              </a:rPr>
              <a:t>Presenting</a:t>
            </a:r>
          </a:p>
        </p:txBody>
      </p:sp>
      <p:sp>
        <p:nvSpPr>
          <p:cNvPr id="9" name="Title 1">
            <a:extLst>
              <a:ext uri="{FF2B5EF4-FFF2-40B4-BE49-F238E27FC236}">
                <a16:creationId xmlns:a16="http://schemas.microsoft.com/office/drawing/2014/main" id="{0BA7F6A1-08B9-2AA6-276F-A47C85EB3854}"/>
              </a:ext>
            </a:extLst>
          </p:cNvPr>
          <p:cNvSpPr>
            <a:spLocks noGrp="1"/>
          </p:cNvSpPr>
          <p:nvPr>
            <p:ph type="ctrTitle"/>
          </p:nvPr>
        </p:nvSpPr>
        <p:spPr>
          <a:xfrm>
            <a:off x="3781288" y="8361953"/>
            <a:ext cx="4922446" cy="2175933"/>
          </a:xfrm>
        </p:spPr>
        <p:txBody>
          <a:bodyPr>
            <a:normAutofit fontScale="90000"/>
          </a:bodyPr>
          <a:lstStyle/>
          <a:p>
            <a:pPr algn="ctr">
              <a:lnSpc>
                <a:spcPct val="150000"/>
              </a:lnSpc>
              <a:spcBef>
                <a:spcPts val="0"/>
              </a:spcBef>
            </a:pPr>
            <a:r>
              <a:rPr lang="en-US" dirty="0">
                <a:solidFill>
                  <a:srgbClr val="FFFFFF"/>
                </a:solidFill>
                <a:effectLst>
                  <a:reflection blurRad="6350" stA="55000" endA="300" endPos="45500" dir="5400000" sy="-100000" algn="bl" rotWithShape="0"/>
                </a:effectLst>
                <a:latin typeface="Times New Roman" panose="02020603050405020304" pitchFamily="18" charset="0"/>
                <a:cs typeface="Times New Roman" panose="02020603050405020304" pitchFamily="18" charset="0"/>
              </a:rPr>
              <a:t>Algorithm </a:t>
            </a:r>
            <a:br>
              <a:rPr lang="en-US" dirty="0">
                <a:solidFill>
                  <a:srgbClr val="FFFFFF"/>
                </a:solidFill>
                <a:effectLst>
                  <a:reflection blurRad="6350" stA="55000" endA="300" endPos="45500" dir="5400000" sy="-100000" algn="bl" rotWithShape="0"/>
                </a:effectLst>
                <a:latin typeface="Times New Roman" panose="02020603050405020304" pitchFamily="18" charset="0"/>
                <a:cs typeface="Times New Roman" panose="02020603050405020304" pitchFamily="18" charset="0"/>
              </a:rPr>
            </a:br>
            <a:r>
              <a:rPr lang="en-US" dirty="0">
                <a:solidFill>
                  <a:srgbClr val="FFFFFF"/>
                </a:solidFill>
                <a:effectLst>
                  <a:reflection blurRad="6350" stA="55000" endA="300" endPos="45500" dir="5400000" sy="-100000" algn="bl" rotWithShape="0"/>
                </a:effectLst>
                <a:latin typeface="Times New Roman" panose="02020603050405020304" pitchFamily="18" charset="0"/>
                <a:cs typeface="Times New Roman" panose="02020603050405020304" pitchFamily="18" charset="0"/>
              </a:rPr>
              <a:t>Visualizer</a:t>
            </a:r>
          </a:p>
        </p:txBody>
      </p:sp>
    </p:spTree>
    <p:extLst>
      <p:ext uri="{BB962C8B-B14F-4D97-AF65-F5344CB8AC3E}">
        <p14:creationId xmlns:p14="http://schemas.microsoft.com/office/powerpoint/2010/main" val="347786986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D4F106-BC42-317D-C9F2-EDF148CC867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915221D-62F6-F18D-FFFD-419C69E00A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81E60BAF-CBA0-E18E-C9D4-BDA0D78044FD}"/>
              </a:ext>
            </a:extLst>
          </p:cNvPr>
          <p:cNvPicPr>
            <a:picLocks noChangeAspect="1"/>
          </p:cNvPicPr>
          <p:nvPr/>
        </p:nvPicPr>
        <p:blipFill>
          <a:blip r:embed="rId3">
            <a:extLst>
              <a:ext uri="{28A0092B-C50C-407E-A947-70E740481C1C}">
                <a14:useLocalDpi xmlns:a14="http://schemas.microsoft.com/office/drawing/2010/main" val="0"/>
              </a:ext>
            </a:extLst>
          </a:blip>
          <a:srcRect l="1997" r="5598" b="21389"/>
          <a:stretch>
            <a:fillRect/>
          </a:stretch>
        </p:blipFill>
        <p:spPr>
          <a:xfrm rot="10800000">
            <a:off x="44170" y="36245"/>
            <a:ext cx="5577703" cy="5801320"/>
          </a:xfrm>
          <a:custGeom>
            <a:avLst/>
            <a:gdLst>
              <a:gd name="connsiteX0" fmla="*/ 5633000 w 11265999"/>
              <a:gd name="connsiteY0" fmla="*/ 0 h 9584244"/>
              <a:gd name="connsiteX1" fmla="*/ 11265999 w 11265999"/>
              <a:gd name="connsiteY1" fmla="*/ 9584244 h 9584244"/>
              <a:gd name="connsiteX2" fmla="*/ 0 w 11265999"/>
              <a:gd name="connsiteY2" fmla="*/ 9584244 h 9584244"/>
            </a:gdLst>
            <a:ahLst/>
            <a:cxnLst>
              <a:cxn ang="0">
                <a:pos x="connsiteX0" y="connsiteY0"/>
              </a:cxn>
              <a:cxn ang="0">
                <a:pos x="connsiteX1" y="connsiteY1"/>
              </a:cxn>
              <a:cxn ang="0">
                <a:pos x="connsiteX2" y="connsiteY2"/>
              </a:cxn>
            </a:cxnLst>
            <a:rect l="l" t="t" r="r" b="b"/>
            <a:pathLst>
              <a:path w="11265999" h="9584244">
                <a:moveTo>
                  <a:pt x="5633000" y="0"/>
                </a:moveTo>
                <a:lnTo>
                  <a:pt x="11265999" y="9584244"/>
                </a:lnTo>
                <a:lnTo>
                  <a:pt x="0" y="9584244"/>
                </a:lnTo>
                <a:close/>
              </a:path>
            </a:pathLst>
          </a:custGeom>
        </p:spPr>
      </p:pic>
      <p:pic>
        <p:nvPicPr>
          <p:cNvPr id="5" name="Picture 4">
            <a:extLst>
              <a:ext uri="{FF2B5EF4-FFF2-40B4-BE49-F238E27FC236}">
                <a16:creationId xmlns:a16="http://schemas.microsoft.com/office/drawing/2014/main" id="{FB905A47-A36D-6467-38A7-BC29BF199532}"/>
              </a:ext>
            </a:extLst>
          </p:cNvPr>
          <p:cNvPicPr>
            <a:picLocks noChangeAspect="1"/>
          </p:cNvPicPr>
          <p:nvPr/>
        </p:nvPicPr>
        <p:blipFill>
          <a:blip r:embed="rId3">
            <a:extLst>
              <a:ext uri="{28A0092B-C50C-407E-A947-70E740481C1C}">
                <a14:useLocalDpi xmlns:a14="http://schemas.microsoft.com/office/drawing/2010/main" val="0"/>
              </a:ext>
            </a:extLst>
          </a:blip>
          <a:srcRect l="1997" r="5598" b="21389"/>
          <a:stretch>
            <a:fillRect/>
          </a:stretch>
        </p:blipFill>
        <p:spPr>
          <a:xfrm rot="10800000">
            <a:off x="6481790" y="36245"/>
            <a:ext cx="5666041" cy="6005875"/>
          </a:xfrm>
          <a:custGeom>
            <a:avLst/>
            <a:gdLst>
              <a:gd name="connsiteX0" fmla="*/ 5633000 w 11265999"/>
              <a:gd name="connsiteY0" fmla="*/ 0 h 9584244"/>
              <a:gd name="connsiteX1" fmla="*/ 11265999 w 11265999"/>
              <a:gd name="connsiteY1" fmla="*/ 9584244 h 9584244"/>
              <a:gd name="connsiteX2" fmla="*/ 0 w 11265999"/>
              <a:gd name="connsiteY2" fmla="*/ 9584244 h 9584244"/>
            </a:gdLst>
            <a:ahLst/>
            <a:cxnLst>
              <a:cxn ang="0">
                <a:pos x="connsiteX0" y="connsiteY0"/>
              </a:cxn>
              <a:cxn ang="0">
                <a:pos x="connsiteX1" y="connsiteY1"/>
              </a:cxn>
              <a:cxn ang="0">
                <a:pos x="connsiteX2" y="connsiteY2"/>
              </a:cxn>
            </a:cxnLst>
            <a:rect l="l" t="t" r="r" b="b"/>
            <a:pathLst>
              <a:path w="11265999" h="9584244">
                <a:moveTo>
                  <a:pt x="5633000" y="0"/>
                </a:moveTo>
                <a:lnTo>
                  <a:pt x="11265999" y="9584244"/>
                </a:lnTo>
                <a:lnTo>
                  <a:pt x="0" y="9584244"/>
                </a:lnTo>
                <a:close/>
              </a:path>
            </a:pathLst>
          </a:custGeom>
        </p:spPr>
      </p:pic>
      <p:sp>
        <p:nvSpPr>
          <p:cNvPr id="6" name="Isosceles Triangle 5">
            <a:extLst>
              <a:ext uri="{FF2B5EF4-FFF2-40B4-BE49-F238E27FC236}">
                <a16:creationId xmlns:a16="http://schemas.microsoft.com/office/drawing/2014/main" id="{D829682E-7AA3-1CB0-F321-A469E058F628}"/>
              </a:ext>
            </a:extLst>
          </p:cNvPr>
          <p:cNvSpPr/>
          <p:nvPr/>
        </p:nvSpPr>
        <p:spPr>
          <a:xfrm>
            <a:off x="4224867" y="0"/>
            <a:ext cx="3742267" cy="3670455"/>
          </a:xfrm>
          <a:prstGeom prst="triangle">
            <a:avLst/>
          </a:prstGeom>
          <a:gradFill flip="none" rotWithShape="1">
            <a:gsLst>
              <a:gs pos="0">
                <a:schemeClr val="bg2">
                  <a:lumMod val="50000"/>
                  <a:shade val="30000"/>
                  <a:satMod val="115000"/>
                </a:schemeClr>
              </a:gs>
              <a:gs pos="50000">
                <a:schemeClr val="bg2">
                  <a:lumMod val="50000"/>
                  <a:shade val="67500"/>
                  <a:satMod val="115000"/>
                </a:schemeClr>
              </a:gs>
              <a:gs pos="100000">
                <a:schemeClr val="bg2">
                  <a:lumMod val="50000"/>
                  <a:shade val="100000"/>
                  <a:satMod val="115000"/>
                </a:schemeClr>
              </a:gs>
            </a:gsLst>
            <a:lin ang="162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3200" dirty="0"/>
          </a:p>
        </p:txBody>
      </p:sp>
      <p:sp>
        <p:nvSpPr>
          <p:cNvPr id="7" name="TextBox 6">
            <a:extLst>
              <a:ext uri="{FF2B5EF4-FFF2-40B4-BE49-F238E27FC236}">
                <a16:creationId xmlns:a16="http://schemas.microsoft.com/office/drawing/2014/main" id="{918EE192-1A02-C9FC-181E-D2F5650B8A0E}"/>
              </a:ext>
            </a:extLst>
          </p:cNvPr>
          <p:cNvSpPr txBox="1"/>
          <p:nvPr/>
        </p:nvSpPr>
        <p:spPr>
          <a:xfrm>
            <a:off x="4825998" y="2552184"/>
            <a:ext cx="3742267" cy="769441"/>
          </a:xfrm>
          <a:prstGeom prst="rect">
            <a:avLst/>
          </a:prstGeom>
          <a:noFill/>
        </p:spPr>
        <p:txBody>
          <a:bodyPr wrap="square" rtlCol="0">
            <a:spAutoFit/>
          </a:bodyPr>
          <a:lstStyle/>
          <a:p>
            <a:r>
              <a:rPr lang="en-IN" sz="4400" dirty="0">
                <a:solidFill>
                  <a:schemeClr val="bg1"/>
                </a:solidFill>
              </a:rPr>
              <a:t>Presenting</a:t>
            </a:r>
          </a:p>
        </p:txBody>
      </p:sp>
      <p:sp>
        <p:nvSpPr>
          <p:cNvPr id="9" name="Title 1">
            <a:extLst>
              <a:ext uri="{FF2B5EF4-FFF2-40B4-BE49-F238E27FC236}">
                <a16:creationId xmlns:a16="http://schemas.microsoft.com/office/drawing/2014/main" id="{46919424-BB5C-B2B6-3250-B7CD5F7CFC90}"/>
              </a:ext>
            </a:extLst>
          </p:cNvPr>
          <p:cNvSpPr>
            <a:spLocks noGrp="1"/>
          </p:cNvSpPr>
          <p:nvPr>
            <p:ph type="ctrTitle"/>
          </p:nvPr>
        </p:nvSpPr>
        <p:spPr>
          <a:xfrm>
            <a:off x="3781288" y="3925425"/>
            <a:ext cx="4922446" cy="2175933"/>
          </a:xfrm>
        </p:spPr>
        <p:txBody>
          <a:bodyPr>
            <a:normAutofit fontScale="90000"/>
          </a:bodyPr>
          <a:lstStyle/>
          <a:p>
            <a:pPr algn="ctr">
              <a:lnSpc>
                <a:spcPct val="150000"/>
              </a:lnSpc>
              <a:spcBef>
                <a:spcPts val="0"/>
              </a:spcBef>
            </a:pPr>
            <a:r>
              <a:rPr lang="en-US" dirty="0">
                <a:solidFill>
                  <a:srgbClr val="FFFFFF"/>
                </a:solidFill>
                <a:effectLst>
                  <a:reflection blurRad="6350" stA="55000" endA="300" endPos="45500" dir="5400000" sy="-100000" algn="bl" rotWithShape="0"/>
                </a:effectLst>
                <a:latin typeface="Times New Roman" panose="02020603050405020304" pitchFamily="18" charset="0"/>
                <a:cs typeface="Times New Roman" panose="02020603050405020304" pitchFamily="18" charset="0"/>
              </a:rPr>
              <a:t>Algorithm </a:t>
            </a:r>
            <a:br>
              <a:rPr lang="en-US" dirty="0">
                <a:solidFill>
                  <a:srgbClr val="FFFFFF"/>
                </a:solidFill>
                <a:effectLst>
                  <a:reflection blurRad="6350" stA="55000" endA="300" endPos="45500" dir="5400000" sy="-100000" algn="bl" rotWithShape="0"/>
                </a:effectLst>
                <a:latin typeface="Times New Roman" panose="02020603050405020304" pitchFamily="18" charset="0"/>
                <a:cs typeface="Times New Roman" panose="02020603050405020304" pitchFamily="18" charset="0"/>
              </a:rPr>
            </a:br>
            <a:r>
              <a:rPr lang="en-US" dirty="0">
                <a:solidFill>
                  <a:srgbClr val="FFFFFF"/>
                </a:solidFill>
                <a:effectLst>
                  <a:reflection blurRad="6350" stA="55000" endA="300" endPos="45500" dir="5400000" sy="-100000" algn="bl" rotWithShape="0"/>
                </a:effectLst>
                <a:latin typeface="Times New Roman" panose="02020603050405020304" pitchFamily="18" charset="0"/>
                <a:cs typeface="Times New Roman" panose="02020603050405020304" pitchFamily="18" charset="0"/>
              </a:rPr>
              <a:t>Visualizer</a:t>
            </a:r>
          </a:p>
        </p:txBody>
      </p:sp>
      <p:sp>
        <p:nvSpPr>
          <p:cNvPr id="10" name="TextBox 9">
            <a:extLst>
              <a:ext uri="{FF2B5EF4-FFF2-40B4-BE49-F238E27FC236}">
                <a16:creationId xmlns:a16="http://schemas.microsoft.com/office/drawing/2014/main" id="{0CAA1529-8E14-A77F-A570-ADD4D9A98286}"/>
              </a:ext>
            </a:extLst>
          </p:cNvPr>
          <p:cNvSpPr txBox="1"/>
          <p:nvPr/>
        </p:nvSpPr>
        <p:spPr>
          <a:xfrm>
            <a:off x="-6331235" y="2061571"/>
            <a:ext cx="5920531" cy="3034357"/>
          </a:xfrm>
          <a:prstGeom prst="rect">
            <a:avLst/>
          </a:prstGeom>
          <a:noFill/>
        </p:spPr>
        <p:txBody>
          <a:bodyPr wrap="square">
            <a:spAutoFit/>
          </a:bodyPr>
          <a:lstStyle/>
          <a:p>
            <a:pPr marL="0" indent="0" algn="just">
              <a:lnSpc>
                <a:spcPts val="2850"/>
              </a:lnSpc>
              <a:buNone/>
            </a:pPr>
            <a:r>
              <a:rPr lang="en-US" sz="2000" dirty="0">
                <a:solidFill>
                  <a:schemeClr val="bg1"/>
                </a:solidFill>
                <a:latin typeface="Sitka Banner Semibold" pitchFamily="2" charset="0"/>
                <a:ea typeface="Overpass Light" pitchFamily="34" charset="-122"/>
                <a:cs typeface="Overpass Light" pitchFamily="34" charset="-120"/>
              </a:rPr>
              <a:t>Welcome to this presentation exploring the fascinating world of sorting and searching algorithms. We'll visualize how these algorithms work their magic, revealing the secrets behind their efficiency and uncovering the elegant strategies they employ to solve complex problems. Get ready to embark on a journey of code and visuals, where the power of algorithms comes to life!</a:t>
            </a:r>
            <a:endParaRPr lang="en-US" sz="2000" dirty="0">
              <a:solidFill>
                <a:schemeClr val="bg1"/>
              </a:solidFill>
              <a:latin typeface="Sitka Banner Semibold" pitchFamily="2" charset="0"/>
            </a:endParaRPr>
          </a:p>
        </p:txBody>
      </p:sp>
      <p:pic>
        <p:nvPicPr>
          <p:cNvPr id="11" name="Picture 10">
            <a:extLst>
              <a:ext uri="{FF2B5EF4-FFF2-40B4-BE49-F238E27FC236}">
                <a16:creationId xmlns:a16="http://schemas.microsoft.com/office/drawing/2014/main" id="{52A1266E-F331-1DC9-25AB-D50635283D84}"/>
              </a:ext>
            </a:extLst>
          </p:cNvPr>
          <p:cNvPicPr>
            <a:picLocks noChangeAspect="1"/>
          </p:cNvPicPr>
          <p:nvPr/>
        </p:nvPicPr>
        <p:blipFill>
          <a:blip r:embed="rId4"/>
          <a:stretch>
            <a:fillRect/>
          </a:stretch>
        </p:blipFill>
        <p:spPr>
          <a:xfrm>
            <a:off x="12485022" y="766893"/>
            <a:ext cx="4544579" cy="4544579"/>
          </a:xfrm>
          <a:prstGeom prst="rect">
            <a:avLst/>
          </a:prstGeom>
        </p:spPr>
      </p:pic>
    </p:spTree>
    <p:extLst>
      <p:ext uri="{BB962C8B-B14F-4D97-AF65-F5344CB8AC3E}">
        <p14:creationId xmlns:p14="http://schemas.microsoft.com/office/powerpoint/2010/main" val="183396140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30E547-5D6E-5464-8F19-B5592B878E77}"/>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A9F7CC84-4A04-E8D2-4653-532E6CD010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82293D7B-6AB7-01CA-A4D0-0C0DDF8B9D78}"/>
              </a:ext>
            </a:extLst>
          </p:cNvPr>
          <p:cNvSpPr txBox="1"/>
          <p:nvPr/>
        </p:nvSpPr>
        <p:spPr>
          <a:xfrm>
            <a:off x="372610" y="612855"/>
            <a:ext cx="11312555" cy="986360"/>
          </a:xfrm>
          <a:prstGeom prst="rect">
            <a:avLst/>
          </a:prstGeom>
          <a:noFill/>
        </p:spPr>
        <p:txBody>
          <a:bodyPr wrap="square">
            <a:spAutoFit/>
          </a:bodyPr>
          <a:lstStyle/>
          <a:p>
            <a:pPr marL="0" indent="0" algn="ctr">
              <a:lnSpc>
                <a:spcPct val="150000"/>
              </a:lnSpc>
            </a:pPr>
            <a:r>
              <a:rPr lang="en-US" sz="4400" dirty="0">
                <a:solidFill>
                  <a:srgbClr val="FFFFFF"/>
                </a:solidFill>
                <a:effectLst>
                  <a:reflection blurRad="6350" stA="55000" endA="300" endPos="45500" dir="5400000" sy="-100000" algn="bl" rotWithShape="0"/>
                </a:effectLst>
                <a:latin typeface="Times New Roman" panose="02020603050405020304" pitchFamily="18" charset="0"/>
                <a:ea typeface="+mj-ea"/>
                <a:cs typeface="Times New Roman" panose="02020603050405020304" pitchFamily="18" charset="0"/>
              </a:rPr>
              <a:t>Sorting and Searching Visualizer: A Deep Dive</a:t>
            </a:r>
          </a:p>
        </p:txBody>
      </p:sp>
      <p:sp>
        <p:nvSpPr>
          <p:cNvPr id="6" name="TextBox 5">
            <a:extLst>
              <a:ext uri="{FF2B5EF4-FFF2-40B4-BE49-F238E27FC236}">
                <a16:creationId xmlns:a16="http://schemas.microsoft.com/office/drawing/2014/main" id="{E9CCF1A2-6731-DCB4-C434-EA5348D82C53}"/>
              </a:ext>
            </a:extLst>
          </p:cNvPr>
          <p:cNvSpPr txBox="1"/>
          <p:nvPr/>
        </p:nvSpPr>
        <p:spPr>
          <a:xfrm>
            <a:off x="805485" y="2292020"/>
            <a:ext cx="5920531" cy="3034357"/>
          </a:xfrm>
          <a:prstGeom prst="rect">
            <a:avLst/>
          </a:prstGeom>
          <a:noFill/>
        </p:spPr>
        <p:txBody>
          <a:bodyPr wrap="square">
            <a:spAutoFit/>
          </a:bodyPr>
          <a:lstStyle/>
          <a:p>
            <a:pPr marL="0" indent="0" algn="just">
              <a:lnSpc>
                <a:spcPts val="2850"/>
              </a:lnSpc>
              <a:buNone/>
            </a:pPr>
            <a:r>
              <a:rPr lang="en-US" sz="2000" dirty="0">
                <a:solidFill>
                  <a:schemeClr val="bg1"/>
                </a:solidFill>
                <a:latin typeface="Sitka Banner Semibold" pitchFamily="2" charset="0"/>
                <a:ea typeface="Overpass Light" pitchFamily="34" charset="-122"/>
                <a:cs typeface="Overpass Light" pitchFamily="34" charset="-120"/>
              </a:rPr>
              <a:t>Welcome to this presentation exploring the fascinating world of sorting and searching algorithms. We'll visualize how these algorithms work their magic, revealing the secrets behind their efficiency and uncovering the elegant strategies they employ to solve complex problems. Get ready to embark on a journey of code and visuals, where the power of algorithms comes to life!</a:t>
            </a:r>
            <a:endParaRPr lang="en-US" sz="2000" dirty="0">
              <a:solidFill>
                <a:schemeClr val="bg1"/>
              </a:solidFill>
              <a:latin typeface="Sitka Banner Semibold" pitchFamily="2" charset="0"/>
            </a:endParaRPr>
          </a:p>
        </p:txBody>
      </p:sp>
      <p:pic>
        <p:nvPicPr>
          <p:cNvPr id="7" name="object 5">
            <a:extLst>
              <a:ext uri="{FF2B5EF4-FFF2-40B4-BE49-F238E27FC236}">
                <a16:creationId xmlns:a16="http://schemas.microsoft.com/office/drawing/2014/main" id="{50CA7F98-08A8-B917-75D1-4A891EEC457B}"/>
              </a:ext>
            </a:extLst>
          </p:cNvPr>
          <p:cNvPicPr/>
          <p:nvPr/>
        </p:nvPicPr>
        <p:blipFill>
          <a:blip r:embed="rId3" cstate="print"/>
          <a:stretch>
            <a:fillRect/>
          </a:stretch>
        </p:blipFill>
        <p:spPr>
          <a:xfrm>
            <a:off x="-1266445" y="-1392439"/>
            <a:ext cx="1112998" cy="1015017"/>
          </a:xfrm>
          <a:prstGeom prst="rect">
            <a:avLst/>
          </a:prstGeom>
        </p:spPr>
      </p:pic>
      <p:pic>
        <p:nvPicPr>
          <p:cNvPr id="8" name="object 5">
            <a:extLst>
              <a:ext uri="{FF2B5EF4-FFF2-40B4-BE49-F238E27FC236}">
                <a16:creationId xmlns:a16="http://schemas.microsoft.com/office/drawing/2014/main" id="{8C0E4240-DBF1-F9A3-03DC-C9A60FCD45D1}"/>
              </a:ext>
            </a:extLst>
          </p:cNvPr>
          <p:cNvPicPr/>
          <p:nvPr/>
        </p:nvPicPr>
        <p:blipFill>
          <a:blip r:embed="rId4" cstate="print"/>
          <a:stretch>
            <a:fillRect/>
          </a:stretch>
        </p:blipFill>
        <p:spPr>
          <a:xfrm>
            <a:off x="11685165" y="-1392439"/>
            <a:ext cx="2157578" cy="754843"/>
          </a:xfrm>
          <a:prstGeom prst="rect">
            <a:avLst/>
          </a:prstGeom>
        </p:spPr>
      </p:pic>
      <p:pic>
        <p:nvPicPr>
          <p:cNvPr id="13" name="Picture 12">
            <a:extLst>
              <a:ext uri="{FF2B5EF4-FFF2-40B4-BE49-F238E27FC236}">
                <a16:creationId xmlns:a16="http://schemas.microsoft.com/office/drawing/2014/main" id="{E72DD864-C928-1E1B-4FFB-E69659B1E3E9}"/>
              </a:ext>
            </a:extLst>
          </p:cNvPr>
          <p:cNvPicPr>
            <a:picLocks noChangeAspect="1"/>
          </p:cNvPicPr>
          <p:nvPr/>
        </p:nvPicPr>
        <p:blipFill>
          <a:blip r:embed="rId5"/>
          <a:stretch>
            <a:fillRect/>
          </a:stretch>
        </p:blipFill>
        <p:spPr>
          <a:xfrm>
            <a:off x="7186718" y="1956318"/>
            <a:ext cx="4544579" cy="4544579"/>
          </a:xfrm>
          <a:prstGeom prst="rect">
            <a:avLst/>
          </a:prstGeom>
        </p:spPr>
      </p:pic>
    </p:spTree>
    <p:extLst>
      <p:ext uri="{BB962C8B-B14F-4D97-AF65-F5344CB8AC3E}">
        <p14:creationId xmlns:p14="http://schemas.microsoft.com/office/powerpoint/2010/main" val="327046054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CC66BB-45FA-1A85-BE9D-A30987A79F5E}"/>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CC3F3849-22D6-7F67-85E7-4048285720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Shape 1">
            <a:extLst>
              <a:ext uri="{FF2B5EF4-FFF2-40B4-BE49-F238E27FC236}">
                <a16:creationId xmlns:a16="http://schemas.microsoft.com/office/drawing/2014/main" id="{03E37B6C-1628-469B-C732-20626C2AC72F}"/>
              </a:ext>
            </a:extLst>
          </p:cNvPr>
          <p:cNvSpPr/>
          <p:nvPr/>
        </p:nvSpPr>
        <p:spPr>
          <a:xfrm>
            <a:off x="4382114" y="2370101"/>
            <a:ext cx="510302" cy="510302"/>
          </a:xfrm>
          <a:prstGeom prst="roundRect">
            <a:avLst>
              <a:gd name="adj" fmla="val 18669"/>
            </a:avLst>
          </a:prstGeom>
          <a:solidFill>
            <a:srgbClr val="DDEEE6"/>
          </a:solidFill>
          <a:ln w="7620">
            <a:solidFill>
              <a:srgbClr val="C3D4CC"/>
            </a:solidFill>
            <a:prstDash val="solid"/>
          </a:ln>
        </p:spPr>
      </p:sp>
      <p:sp>
        <p:nvSpPr>
          <p:cNvPr id="6" name="Text 2">
            <a:extLst>
              <a:ext uri="{FF2B5EF4-FFF2-40B4-BE49-F238E27FC236}">
                <a16:creationId xmlns:a16="http://schemas.microsoft.com/office/drawing/2014/main" id="{82448275-141B-1CF0-6820-A873FA802C7B}"/>
              </a:ext>
            </a:extLst>
          </p:cNvPr>
          <p:cNvSpPr/>
          <p:nvPr/>
        </p:nvSpPr>
        <p:spPr>
          <a:xfrm>
            <a:off x="4570828" y="2455112"/>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rPr>
              <a:t>2</a:t>
            </a:r>
            <a:endParaRPr lang="en-US" sz="2650" dirty="0"/>
          </a:p>
        </p:txBody>
      </p:sp>
      <p:sp>
        <p:nvSpPr>
          <p:cNvPr id="10" name="TextBox 9">
            <a:extLst>
              <a:ext uri="{FF2B5EF4-FFF2-40B4-BE49-F238E27FC236}">
                <a16:creationId xmlns:a16="http://schemas.microsoft.com/office/drawing/2014/main" id="{C99FB6CC-B221-E33C-C414-E632219071CE}"/>
              </a:ext>
            </a:extLst>
          </p:cNvPr>
          <p:cNvSpPr txBox="1"/>
          <p:nvPr/>
        </p:nvSpPr>
        <p:spPr>
          <a:xfrm>
            <a:off x="5107100" y="1087327"/>
            <a:ext cx="6719455" cy="836126"/>
          </a:xfrm>
          <a:prstGeom prst="rect">
            <a:avLst/>
          </a:prstGeom>
          <a:noFill/>
        </p:spPr>
        <p:txBody>
          <a:bodyPr wrap="square">
            <a:spAutoFit/>
          </a:bodyPr>
          <a:lstStyle/>
          <a:p>
            <a:pPr algn="just">
              <a:lnSpc>
                <a:spcPts val="2850"/>
              </a:lnSpc>
            </a:pPr>
            <a:r>
              <a:rPr lang="en-IN" sz="2800" dirty="0">
                <a:solidFill>
                  <a:schemeClr val="bg1"/>
                </a:solidFill>
                <a:latin typeface="Sitka Banner Semibold" pitchFamily="2" charset="0"/>
              </a:rPr>
              <a:t>Bubble Sort: Repeatedly swaps adjacent elements (Best: O(n), Worst: O(n²)).</a:t>
            </a:r>
          </a:p>
        </p:txBody>
      </p:sp>
      <p:sp>
        <p:nvSpPr>
          <p:cNvPr id="11" name="Shape 1">
            <a:extLst>
              <a:ext uri="{FF2B5EF4-FFF2-40B4-BE49-F238E27FC236}">
                <a16:creationId xmlns:a16="http://schemas.microsoft.com/office/drawing/2014/main" id="{BB6F5CD7-5BC0-D3C1-CC38-4EF2E6472AF0}"/>
              </a:ext>
            </a:extLst>
          </p:cNvPr>
          <p:cNvSpPr/>
          <p:nvPr/>
        </p:nvSpPr>
        <p:spPr>
          <a:xfrm>
            <a:off x="4411468" y="1150898"/>
            <a:ext cx="510302" cy="510302"/>
          </a:xfrm>
          <a:prstGeom prst="roundRect">
            <a:avLst>
              <a:gd name="adj" fmla="val 18669"/>
            </a:avLst>
          </a:prstGeom>
          <a:solidFill>
            <a:srgbClr val="DDEEE6"/>
          </a:solidFill>
          <a:ln w="7620">
            <a:solidFill>
              <a:srgbClr val="C3D4CC"/>
            </a:solidFill>
            <a:prstDash val="solid"/>
          </a:ln>
        </p:spPr>
      </p:sp>
      <p:sp>
        <p:nvSpPr>
          <p:cNvPr id="12" name="Text 2">
            <a:extLst>
              <a:ext uri="{FF2B5EF4-FFF2-40B4-BE49-F238E27FC236}">
                <a16:creationId xmlns:a16="http://schemas.microsoft.com/office/drawing/2014/main" id="{17246C31-FE73-42CC-020A-69941CE6BA20}"/>
              </a:ext>
            </a:extLst>
          </p:cNvPr>
          <p:cNvSpPr/>
          <p:nvPr/>
        </p:nvSpPr>
        <p:spPr>
          <a:xfrm>
            <a:off x="4600182" y="1235909"/>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1</a:t>
            </a:r>
            <a:endParaRPr lang="en-US" sz="2650" dirty="0"/>
          </a:p>
        </p:txBody>
      </p:sp>
      <p:sp>
        <p:nvSpPr>
          <p:cNvPr id="13" name="TextBox 12">
            <a:extLst>
              <a:ext uri="{FF2B5EF4-FFF2-40B4-BE49-F238E27FC236}">
                <a16:creationId xmlns:a16="http://schemas.microsoft.com/office/drawing/2014/main" id="{BEDC3DA6-4C7A-92BE-4D27-EFD562A18630}"/>
              </a:ext>
            </a:extLst>
          </p:cNvPr>
          <p:cNvSpPr txBox="1"/>
          <p:nvPr/>
        </p:nvSpPr>
        <p:spPr>
          <a:xfrm>
            <a:off x="5162517" y="2250085"/>
            <a:ext cx="7143767" cy="836126"/>
          </a:xfrm>
          <a:prstGeom prst="rect">
            <a:avLst/>
          </a:prstGeom>
          <a:noFill/>
        </p:spPr>
        <p:txBody>
          <a:bodyPr wrap="square">
            <a:spAutoFit/>
          </a:bodyPr>
          <a:lstStyle/>
          <a:p>
            <a:pPr algn="just">
              <a:lnSpc>
                <a:spcPts val="2850"/>
              </a:lnSpc>
            </a:pPr>
            <a:r>
              <a:rPr lang="en-IN" sz="2800" dirty="0">
                <a:solidFill>
                  <a:schemeClr val="bg1"/>
                </a:solidFill>
                <a:latin typeface="Sitka Banner Semibold" pitchFamily="2" charset="0"/>
              </a:rPr>
              <a:t>Selection Sort: Selects the smallest element and places it correctly (Best: O(n²), Worst: O(n²)).</a:t>
            </a:r>
          </a:p>
        </p:txBody>
      </p:sp>
      <p:sp>
        <p:nvSpPr>
          <p:cNvPr id="14" name="TextBox 13">
            <a:extLst>
              <a:ext uri="{FF2B5EF4-FFF2-40B4-BE49-F238E27FC236}">
                <a16:creationId xmlns:a16="http://schemas.microsoft.com/office/drawing/2014/main" id="{44EC6AA9-EF51-9951-16BD-966C84EE453B}"/>
              </a:ext>
            </a:extLst>
          </p:cNvPr>
          <p:cNvSpPr txBox="1"/>
          <p:nvPr/>
        </p:nvSpPr>
        <p:spPr>
          <a:xfrm>
            <a:off x="5162518" y="3440188"/>
            <a:ext cx="6719455" cy="836126"/>
          </a:xfrm>
          <a:prstGeom prst="rect">
            <a:avLst/>
          </a:prstGeom>
          <a:noFill/>
        </p:spPr>
        <p:txBody>
          <a:bodyPr wrap="square">
            <a:spAutoFit/>
          </a:bodyPr>
          <a:lstStyle/>
          <a:p>
            <a:pPr algn="just">
              <a:lnSpc>
                <a:spcPts val="2850"/>
              </a:lnSpc>
            </a:pPr>
            <a:r>
              <a:rPr lang="en-IN" sz="2800" dirty="0">
                <a:solidFill>
                  <a:schemeClr val="bg1"/>
                </a:solidFill>
                <a:latin typeface="Sitka Banner Semibold" pitchFamily="2" charset="0"/>
              </a:rPr>
              <a:t>Insertion Sort: Inserts elements into their correct position (Best: O(n), Worst: O(n²)).</a:t>
            </a:r>
          </a:p>
        </p:txBody>
      </p:sp>
      <p:sp>
        <p:nvSpPr>
          <p:cNvPr id="17" name="TextBox 16">
            <a:extLst>
              <a:ext uri="{FF2B5EF4-FFF2-40B4-BE49-F238E27FC236}">
                <a16:creationId xmlns:a16="http://schemas.microsoft.com/office/drawing/2014/main" id="{C0C11091-2D5E-461B-67A1-DE04DDEE08D0}"/>
              </a:ext>
            </a:extLst>
          </p:cNvPr>
          <p:cNvSpPr txBox="1"/>
          <p:nvPr/>
        </p:nvSpPr>
        <p:spPr>
          <a:xfrm>
            <a:off x="5176373" y="4534860"/>
            <a:ext cx="6719455" cy="836126"/>
          </a:xfrm>
          <a:prstGeom prst="rect">
            <a:avLst/>
          </a:prstGeom>
          <a:noFill/>
        </p:spPr>
        <p:txBody>
          <a:bodyPr wrap="square">
            <a:spAutoFit/>
          </a:bodyPr>
          <a:lstStyle/>
          <a:p>
            <a:pPr algn="just">
              <a:lnSpc>
                <a:spcPts val="2850"/>
              </a:lnSpc>
            </a:pPr>
            <a:r>
              <a:rPr lang="en-IN" sz="2800" dirty="0">
                <a:solidFill>
                  <a:schemeClr val="bg1"/>
                </a:solidFill>
                <a:latin typeface="Sitka Banner Semibold" pitchFamily="2" charset="0"/>
              </a:rPr>
              <a:t>Merge Sort: Divides and merges sorted parts (Best: O(n log n), Worst: O(n log n)).</a:t>
            </a:r>
          </a:p>
        </p:txBody>
      </p:sp>
      <p:sp>
        <p:nvSpPr>
          <p:cNvPr id="18" name="TextBox 17">
            <a:extLst>
              <a:ext uri="{FF2B5EF4-FFF2-40B4-BE49-F238E27FC236}">
                <a16:creationId xmlns:a16="http://schemas.microsoft.com/office/drawing/2014/main" id="{3E42E993-623F-EA5C-BDD2-C156C4055C96}"/>
              </a:ext>
            </a:extLst>
          </p:cNvPr>
          <p:cNvSpPr txBox="1"/>
          <p:nvPr/>
        </p:nvSpPr>
        <p:spPr>
          <a:xfrm>
            <a:off x="5162517" y="5765705"/>
            <a:ext cx="6719455" cy="836126"/>
          </a:xfrm>
          <a:prstGeom prst="rect">
            <a:avLst/>
          </a:prstGeom>
          <a:noFill/>
        </p:spPr>
        <p:txBody>
          <a:bodyPr wrap="square">
            <a:spAutoFit/>
          </a:bodyPr>
          <a:lstStyle/>
          <a:p>
            <a:pPr algn="just">
              <a:lnSpc>
                <a:spcPts val="2850"/>
              </a:lnSpc>
            </a:pPr>
            <a:r>
              <a:rPr lang="en-IN" sz="2800" dirty="0">
                <a:solidFill>
                  <a:schemeClr val="bg1"/>
                </a:solidFill>
                <a:latin typeface="Sitka Banner Semibold" pitchFamily="2" charset="0"/>
              </a:rPr>
              <a:t>Quick Sort: Uses a pivot to partition and sort efficiently (Best: O(n log n), Worst: O(n²)).</a:t>
            </a:r>
          </a:p>
        </p:txBody>
      </p:sp>
      <p:sp>
        <p:nvSpPr>
          <p:cNvPr id="19" name="Shape 1">
            <a:extLst>
              <a:ext uri="{FF2B5EF4-FFF2-40B4-BE49-F238E27FC236}">
                <a16:creationId xmlns:a16="http://schemas.microsoft.com/office/drawing/2014/main" id="{3E8079AA-9BA2-B1CE-1644-48B9C55B5210}"/>
              </a:ext>
            </a:extLst>
          </p:cNvPr>
          <p:cNvSpPr/>
          <p:nvPr/>
        </p:nvSpPr>
        <p:spPr>
          <a:xfrm>
            <a:off x="4425319" y="3561583"/>
            <a:ext cx="510302" cy="510302"/>
          </a:xfrm>
          <a:prstGeom prst="roundRect">
            <a:avLst>
              <a:gd name="adj" fmla="val 18669"/>
            </a:avLst>
          </a:prstGeom>
          <a:solidFill>
            <a:srgbClr val="DDEEE6"/>
          </a:solidFill>
          <a:ln w="7620">
            <a:solidFill>
              <a:srgbClr val="C3D4CC"/>
            </a:solidFill>
            <a:prstDash val="solid"/>
          </a:ln>
        </p:spPr>
      </p:sp>
      <p:sp>
        <p:nvSpPr>
          <p:cNvPr id="20" name="Text 2">
            <a:extLst>
              <a:ext uri="{FF2B5EF4-FFF2-40B4-BE49-F238E27FC236}">
                <a16:creationId xmlns:a16="http://schemas.microsoft.com/office/drawing/2014/main" id="{4FDA2893-C7DC-C084-6B3D-B7A06408D91B}"/>
              </a:ext>
            </a:extLst>
          </p:cNvPr>
          <p:cNvSpPr/>
          <p:nvPr/>
        </p:nvSpPr>
        <p:spPr>
          <a:xfrm>
            <a:off x="4614033" y="3646594"/>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3</a:t>
            </a:r>
            <a:endParaRPr lang="en-US" sz="2650" dirty="0"/>
          </a:p>
        </p:txBody>
      </p:sp>
      <p:sp>
        <p:nvSpPr>
          <p:cNvPr id="21" name="Shape 1">
            <a:extLst>
              <a:ext uri="{FF2B5EF4-FFF2-40B4-BE49-F238E27FC236}">
                <a16:creationId xmlns:a16="http://schemas.microsoft.com/office/drawing/2014/main" id="{CAAECB91-DB15-2561-4485-3E20A2456A77}"/>
              </a:ext>
            </a:extLst>
          </p:cNvPr>
          <p:cNvSpPr/>
          <p:nvPr/>
        </p:nvSpPr>
        <p:spPr>
          <a:xfrm>
            <a:off x="4453029" y="4656098"/>
            <a:ext cx="510302" cy="510302"/>
          </a:xfrm>
          <a:prstGeom prst="roundRect">
            <a:avLst>
              <a:gd name="adj" fmla="val 18669"/>
            </a:avLst>
          </a:prstGeom>
          <a:solidFill>
            <a:srgbClr val="DDEEE6"/>
          </a:solidFill>
          <a:ln w="7620">
            <a:solidFill>
              <a:srgbClr val="C3D4CC"/>
            </a:solidFill>
            <a:prstDash val="solid"/>
          </a:ln>
        </p:spPr>
      </p:sp>
      <p:sp>
        <p:nvSpPr>
          <p:cNvPr id="22" name="Text 2">
            <a:extLst>
              <a:ext uri="{FF2B5EF4-FFF2-40B4-BE49-F238E27FC236}">
                <a16:creationId xmlns:a16="http://schemas.microsoft.com/office/drawing/2014/main" id="{DBD73E54-BEB3-AEE9-2CD1-1A4B93AB586F}"/>
              </a:ext>
            </a:extLst>
          </p:cNvPr>
          <p:cNvSpPr/>
          <p:nvPr/>
        </p:nvSpPr>
        <p:spPr>
          <a:xfrm>
            <a:off x="4614038" y="4741109"/>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3B4E4E"/>
                </a:solidFill>
                <a:latin typeface="Syne Bold" pitchFamily="34" charset="0"/>
                <a:ea typeface="Syne Bold" pitchFamily="34" charset="-122"/>
                <a:cs typeface="Syne Bold" pitchFamily="34" charset="-120"/>
              </a:rPr>
              <a:t>4</a:t>
            </a:r>
            <a:endParaRPr lang="en-US" sz="2650" dirty="0"/>
          </a:p>
        </p:txBody>
      </p:sp>
      <p:sp>
        <p:nvSpPr>
          <p:cNvPr id="23" name="Shape 1">
            <a:extLst>
              <a:ext uri="{FF2B5EF4-FFF2-40B4-BE49-F238E27FC236}">
                <a16:creationId xmlns:a16="http://schemas.microsoft.com/office/drawing/2014/main" id="{593DB061-728D-1611-60B8-A3CEA02BCE6E}"/>
              </a:ext>
            </a:extLst>
          </p:cNvPr>
          <p:cNvSpPr/>
          <p:nvPr/>
        </p:nvSpPr>
        <p:spPr>
          <a:xfrm>
            <a:off x="4466884" y="5847589"/>
            <a:ext cx="510302" cy="510302"/>
          </a:xfrm>
          <a:prstGeom prst="roundRect">
            <a:avLst>
              <a:gd name="adj" fmla="val 18669"/>
            </a:avLst>
          </a:prstGeom>
          <a:solidFill>
            <a:srgbClr val="DDEEE6"/>
          </a:solidFill>
          <a:ln w="7620">
            <a:solidFill>
              <a:srgbClr val="C3D4CC"/>
            </a:solidFill>
            <a:prstDash val="solid"/>
          </a:ln>
        </p:spPr>
      </p:sp>
      <p:sp>
        <p:nvSpPr>
          <p:cNvPr id="24" name="Text 2">
            <a:extLst>
              <a:ext uri="{FF2B5EF4-FFF2-40B4-BE49-F238E27FC236}">
                <a16:creationId xmlns:a16="http://schemas.microsoft.com/office/drawing/2014/main" id="{EFDEADA0-E4DB-2EE8-61E7-2D91962C7C48}"/>
              </a:ext>
            </a:extLst>
          </p:cNvPr>
          <p:cNvSpPr/>
          <p:nvPr/>
        </p:nvSpPr>
        <p:spPr>
          <a:xfrm>
            <a:off x="4669453" y="5932600"/>
            <a:ext cx="132755" cy="340281"/>
          </a:xfrm>
          <a:prstGeom prst="rect">
            <a:avLst/>
          </a:prstGeom>
          <a:noFill/>
          <a:ln/>
        </p:spPr>
        <p:txBody>
          <a:bodyPr wrap="none" lIns="0" tIns="0" rIns="0" bIns="0" rtlCol="0" anchor="t"/>
          <a:lstStyle/>
          <a:p>
            <a:pPr marL="0" indent="0" algn="ctr">
              <a:lnSpc>
                <a:spcPts val="2650"/>
              </a:lnSpc>
              <a:buNone/>
            </a:pPr>
            <a:r>
              <a:rPr lang="en-US" sz="2650" dirty="0"/>
              <a:t>5</a:t>
            </a:r>
          </a:p>
        </p:txBody>
      </p:sp>
      <p:sp>
        <p:nvSpPr>
          <p:cNvPr id="28" name="TextBox 27">
            <a:extLst>
              <a:ext uri="{FF2B5EF4-FFF2-40B4-BE49-F238E27FC236}">
                <a16:creationId xmlns:a16="http://schemas.microsoft.com/office/drawing/2014/main" id="{21F351E0-1CF8-1294-9318-5C7160400CDA}"/>
              </a:ext>
            </a:extLst>
          </p:cNvPr>
          <p:cNvSpPr txBox="1"/>
          <p:nvPr/>
        </p:nvSpPr>
        <p:spPr>
          <a:xfrm>
            <a:off x="439722" y="-409638"/>
            <a:ext cx="11312555" cy="1311449"/>
          </a:xfrm>
          <a:prstGeom prst="rect">
            <a:avLst/>
          </a:prstGeom>
          <a:noFill/>
        </p:spPr>
        <p:txBody>
          <a:bodyPr wrap="square">
            <a:spAutoFit/>
          </a:bodyPr>
          <a:lstStyle/>
          <a:p>
            <a:pPr marL="0" indent="0" algn="ctr">
              <a:lnSpc>
                <a:spcPct val="150000"/>
              </a:lnSpc>
            </a:pPr>
            <a:r>
              <a:rPr lang="en-US" sz="6000" dirty="0">
                <a:solidFill>
                  <a:srgbClr val="FFFFFF"/>
                </a:solidFill>
                <a:effectLst>
                  <a:reflection blurRad="6350" stA="55000" endA="300" endPos="45500" dir="5400000" sy="-100000" algn="bl" rotWithShape="0"/>
                </a:effectLst>
                <a:latin typeface="Times New Roman" panose="02020603050405020304" pitchFamily="18" charset="0"/>
                <a:ea typeface="+mj-ea"/>
                <a:cs typeface="Times New Roman" panose="02020603050405020304" pitchFamily="18" charset="0"/>
              </a:rPr>
              <a:t>Sorting  Algorithms</a:t>
            </a:r>
          </a:p>
        </p:txBody>
      </p:sp>
      <p:pic>
        <p:nvPicPr>
          <p:cNvPr id="29" name="Picture 28">
            <a:extLst>
              <a:ext uri="{FF2B5EF4-FFF2-40B4-BE49-F238E27FC236}">
                <a16:creationId xmlns:a16="http://schemas.microsoft.com/office/drawing/2014/main" id="{88CBA438-8AE9-F929-8320-8F26EABB89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493" y="1759527"/>
            <a:ext cx="3952724" cy="4598364"/>
          </a:xfrm>
          <a:prstGeom prst="rect">
            <a:avLst/>
          </a:prstGeom>
        </p:spPr>
      </p:pic>
    </p:spTree>
    <p:extLst>
      <p:ext uri="{BB962C8B-B14F-4D97-AF65-F5344CB8AC3E}">
        <p14:creationId xmlns:p14="http://schemas.microsoft.com/office/powerpoint/2010/main" val="2903506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757DF9-6D0E-979C-9ECD-D5207A7C41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 2">
            <a:extLst>
              <a:ext uri="{FF2B5EF4-FFF2-40B4-BE49-F238E27FC236}">
                <a16:creationId xmlns:a16="http://schemas.microsoft.com/office/drawing/2014/main" id="{AEE94157-5543-1907-DCDD-BDD5E22C2158}"/>
              </a:ext>
            </a:extLst>
          </p:cNvPr>
          <p:cNvSpPr/>
          <p:nvPr/>
        </p:nvSpPr>
        <p:spPr>
          <a:xfrm>
            <a:off x="733112" y="4477889"/>
            <a:ext cx="132755" cy="340281"/>
          </a:xfrm>
          <a:prstGeom prst="rect">
            <a:avLst/>
          </a:prstGeom>
          <a:noFill/>
          <a:ln/>
        </p:spPr>
        <p:txBody>
          <a:bodyPr wrap="none" lIns="0" tIns="0" rIns="0" bIns="0" rtlCol="0" anchor="t"/>
          <a:lstStyle/>
          <a:p>
            <a:pPr marL="0" indent="0" algn="ctr">
              <a:lnSpc>
                <a:spcPts val="2650"/>
              </a:lnSpc>
              <a:buNone/>
            </a:pPr>
            <a:r>
              <a:rPr lang="en-US" sz="2650" b="1" dirty="0">
                <a:solidFill>
                  <a:schemeClr val="bg1"/>
                </a:solidFill>
                <a:latin typeface="Syne Bold" pitchFamily="34" charset="0"/>
                <a:ea typeface="Syne Bold" pitchFamily="34" charset="-122"/>
              </a:rPr>
              <a:t>2.</a:t>
            </a:r>
            <a:endParaRPr lang="en-US" sz="2650" dirty="0">
              <a:solidFill>
                <a:schemeClr val="bg1"/>
              </a:solidFill>
            </a:endParaRPr>
          </a:p>
        </p:txBody>
      </p:sp>
      <p:sp>
        <p:nvSpPr>
          <p:cNvPr id="7" name="TextBox 6">
            <a:extLst>
              <a:ext uri="{FF2B5EF4-FFF2-40B4-BE49-F238E27FC236}">
                <a16:creationId xmlns:a16="http://schemas.microsoft.com/office/drawing/2014/main" id="{F82760F4-3D21-25C8-C7B1-899870856053}"/>
              </a:ext>
            </a:extLst>
          </p:cNvPr>
          <p:cNvSpPr txBox="1"/>
          <p:nvPr/>
        </p:nvSpPr>
        <p:spPr>
          <a:xfrm>
            <a:off x="1269384" y="2763737"/>
            <a:ext cx="5211824" cy="836126"/>
          </a:xfrm>
          <a:prstGeom prst="rect">
            <a:avLst/>
          </a:prstGeom>
          <a:noFill/>
        </p:spPr>
        <p:txBody>
          <a:bodyPr wrap="square">
            <a:spAutoFit/>
          </a:bodyPr>
          <a:lstStyle/>
          <a:p>
            <a:pPr algn="just">
              <a:lnSpc>
                <a:spcPts val="2850"/>
              </a:lnSpc>
            </a:pPr>
            <a:r>
              <a:rPr lang="en-US" sz="2800" dirty="0">
                <a:solidFill>
                  <a:schemeClr val="bg1"/>
                </a:solidFill>
                <a:latin typeface="Sitka Banner Semibold" pitchFamily="2" charset="0"/>
              </a:rPr>
              <a:t>Linear Search: search for elements one by one (O(n)).</a:t>
            </a:r>
            <a:endParaRPr lang="en-IN" sz="2800" dirty="0">
              <a:solidFill>
                <a:schemeClr val="bg1"/>
              </a:solidFill>
              <a:latin typeface="Sitka Banner Semibold" pitchFamily="2" charset="0"/>
            </a:endParaRPr>
          </a:p>
        </p:txBody>
      </p:sp>
      <p:sp>
        <p:nvSpPr>
          <p:cNvPr id="9" name="Text 2">
            <a:extLst>
              <a:ext uri="{FF2B5EF4-FFF2-40B4-BE49-F238E27FC236}">
                <a16:creationId xmlns:a16="http://schemas.microsoft.com/office/drawing/2014/main" id="{AAF4DFF6-FDF8-7B5C-AA4B-F9D8EA8EBE1F}"/>
              </a:ext>
            </a:extLst>
          </p:cNvPr>
          <p:cNvSpPr/>
          <p:nvPr/>
        </p:nvSpPr>
        <p:spPr>
          <a:xfrm>
            <a:off x="762466" y="2912319"/>
            <a:ext cx="132755" cy="340281"/>
          </a:xfrm>
          <a:prstGeom prst="rect">
            <a:avLst/>
          </a:prstGeom>
          <a:noFill/>
          <a:ln/>
        </p:spPr>
        <p:txBody>
          <a:bodyPr wrap="none" lIns="0" tIns="0" rIns="0" bIns="0" rtlCol="0" anchor="t"/>
          <a:lstStyle/>
          <a:p>
            <a:pPr marL="0" indent="0" algn="ctr">
              <a:lnSpc>
                <a:spcPts val="2650"/>
              </a:lnSpc>
              <a:buNone/>
            </a:pPr>
            <a:r>
              <a:rPr lang="en-US" sz="2650" b="1" dirty="0">
                <a:solidFill>
                  <a:schemeClr val="bg1"/>
                </a:solidFill>
                <a:latin typeface="Syne Bold" pitchFamily="34" charset="0"/>
                <a:ea typeface="Syne Bold" pitchFamily="34" charset="-122"/>
                <a:cs typeface="Syne Bold" pitchFamily="34" charset="-120"/>
              </a:rPr>
              <a:t>1.</a:t>
            </a:r>
            <a:endParaRPr lang="en-US" sz="2650" dirty="0"/>
          </a:p>
        </p:txBody>
      </p:sp>
      <p:sp>
        <p:nvSpPr>
          <p:cNvPr id="10" name="TextBox 9">
            <a:extLst>
              <a:ext uri="{FF2B5EF4-FFF2-40B4-BE49-F238E27FC236}">
                <a16:creationId xmlns:a16="http://schemas.microsoft.com/office/drawing/2014/main" id="{BC9DF844-D57B-FF10-A53B-460A4EF462CB}"/>
              </a:ext>
            </a:extLst>
          </p:cNvPr>
          <p:cNvSpPr txBox="1"/>
          <p:nvPr/>
        </p:nvSpPr>
        <p:spPr>
          <a:xfrm>
            <a:off x="1324802" y="4259004"/>
            <a:ext cx="4771198" cy="836126"/>
          </a:xfrm>
          <a:prstGeom prst="rect">
            <a:avLst/>
          </a:prstGeom>
          <a:noFill/>
        </p:spPr>
        <p:txBody>
          <a:bodyPr wrap="square">
            <a:spAutoFit/>
          </a:bodyPr>
          <a:lstStyle/>
          <a:p>
            <a:pPr algn="just">
              <a:lnSpc>
                <a:spcPts val="2850"/>
              </a:lnSpc>
            </a:pPr>
            <a:r>
              <a:rPr lang="en-US" sz="2800" dirty="0">
                <a:solidFill>
                  <a:schemeClr val="bg1"/>
                </a:solidFill>
                <a:latin typeface="Sitka Banner Semibold" pitchFamily="2" charset="0"/>
              </a:rPr>
              <a:t>Binary Search: Divides sorted data into halves (O(log n)).</a:t>
            </a:r>
            <a:endParaRPr lang="en-IN" sz="2800" dirty="0">
              <a:solidFill>
                <a:schemeClr val="bg1"/>
              </a:solidFill>
              <a:latin typeface="Sitka Banner Semibold" pitchFamily="2" charset="0"/>
            </a:endParaRPr>
          </a:p>
        </p:txBody>
      </p:sp>
      <p:sp>
        <p:nvSpPr>
          <p:cNvPr id="11" name="TextBox 10">
            <a:extLst>
              <a:ext uri="{FF2B5EF4-FFF2-40B4-BE49-F238E27FC236}">
                <a16:creationId xmlns:a16="http://schemas.microsoft.com/office/drawing/2014/main" id="{A7A6DE04-24E2-4D98-8B58-755A79570A0A}"/>
              </a:ext>
            </a:extLst>
          </p:cNvPr>
          <p:cNvSpPr txBox="1"/>
          <p:nvPr/>
        </p:nvSpPr>
        <p:spPr>
          <a:xfrm>
            <a:off x="439722" y="-253012"/>
            <a:ext cx="11312555" cy="1311449"/>
          </a:xfrm>
          <a:prstGeom prst="rect">
            <a:avLst/>
          </a:prstGeom>
          <a:noFill/>
        </p:spPr>
        <p:txBody>
          <a:bodyPr wrap="square">
            <a:spAutoFit/>
          </a:bodyPr>
          <a:lstStyle/>
          <a:p>
            <a:pPr marL="0" indent="0" algn="ctr">
              <a:lnSpc>
                <a:spcPct val="150000"/>
              </a:lnSpc>
            </a:pPr>
            <a:r>
              <a:rPr lang="en-US" sz="6000" dirty="0">
                <a:solidFill>
                  <a:srgbClr val="FFFFFF"/>
                </a:solidFill>
                <a:effectLst>
                  <a:reflection blurRad="6350" stA="55000" endA="300" endPos="45500" dir="5400000" sy="-100000" algn="bl" rotWithShape="0"/>
                </a:effectLst>
                <a:latin typeface="Times New Roman" panose="02020603050405020304" pitchFamily="18" charset="0"/>
                <a:ea typeface="+mj-ea"/>
                <a:cs typeface="Times New Roman" panose="02020603050405020304" pitchFamily="18" charset="0"/>
              </a:rPr>
              <a:t>Searching  Algorithms</a:t>
            </a:r>
          </a:p>
        </p:txBody>
      </p:sp>
      <p:pic>
        <p:nvPicPr>
          <p:cNvPr id="13" name="Picture 12">
            <a:extLst>
              <a:ext uri="{FF2B5EF4-FFF2-40B4-BE49-F238E27FC236}">
                <a16:creationId xmlns:a16="http://schemas.microsoft.com/office/drawing/2014/main" id="{365E8C63-EB2C-6C7B-8FA5-8DD5AD158B4B}"/>
              </a:ext>
            </a:extLst>
          </p:cNvPr>
          <p:cNvPicPr>
            <a:picLocks noChangeAspect="1"/>
          </p:cNvPicPr>
          <p:nvPr/>
        </p:nvPicPr>
        <p:blipFill>
          <a:blip r:embed="rId3"/>
          <a:stretch>
            <a:fillRect/>
          </a:stretch>
        </p:blipFill>
        <p:spPr>
          <a:xfrm>
            <a:off x="7146226" y="1807766"/>
            <a:ext cx="4710727" cy="4710727"/>
          </a:xfrm>
          <a:prstGeom prst="rect">
            <a:avLst/>
          </a:prstGeom>
        </p:spPr>
      </p:pic>
      <p:sp>
        <p:nvSpPr>
          <p:cNvPr id="2" name="TextBox 1">
            <a:extLst>
              <a:ext uri="{FF2B5EF4-FFF2-40B4-BE49-F238E27FC236}">
                <a16:creationId xmlns:a16="http://schemas.microsoft.com/office/drawing/2014/main" id="{8FB1562F-9DA0-A8DB-01D0-52C006681C02}"/>
              </a:ext>
            </a:extLst>
          </p:cNvPr>
          <p:cNvSpPr txBox="1"/>
          <p:nvPr/>
        </p:nvSpPr>
        <p:spPr>
          <a:xfrm>
            <a:off x="-4556626" y="-128435"/>
            <a:ext cx="3581396" cy="1579920"/>
          </a:xfrm>
          <a:prstGeom prst="rect">
            <a:avLst/>
          </a:prstGeom>
          <a:noFill/>
        </p:spPr>
        <p:txBody>
          <a:bodyPr wrap="square">
            <a:spAutoFit/>
          </a:bodyPr>
          <a:lstStyle/>
          <a:p>
            <a:pPr algn="just">
              <a:lnSpc>
                <a:spcPts val="2850"/>
              </a:lnSpc>
            </a:pPr>
            <a:r>
              <a:rPr lang="en-US" sz="2800" dirty="0">
                <a:solidFill>
                  <a:schemeClr val="bg1"/>
                </a:solidFill>
                <a:latin typeface="Sitka Banner Semibold" pitchFamily="2" charset="0"/>
              </a:rPr>
              <a:t>More Algorithms: Add advanced algorithms like Dijkstra, A, DP, and Backtracking*.</a:t>
            </a:r>
            <a:endParaRPr lang="en-IN" sz="2800" dirty="0">
              <a:solidFill>
                <a:schemeClr val="bg1"/>
              </a:solidFill>
              <a:latin typeface="Sitka Banner Semibold" pitchFamily="2" charset="0"/>
            </a:endParaRPr>
          </a:p>
        </p:txBody>
      </p:sp>
      <p:sp>
        <p:nvSpPr>
          <p:cNvPr id="12" name="TextBox 11">
            <a:extLst>
              <a:ext uri="{FF2B5EF4-FFF2-40B4-BE49-F238E27FC236}">
                <a16:creationId xmlns:a16="http://schemas.microsoft.com/office/drawing/2014/main" id="{A6F431A6-E29C-6A9F-E223-0D308C209D28}"/>
              </a:ext>
            </a:extLst>
          </p:cNvPr>
          <p:cNvSpPr txBox="1"/>
          <p:nvPr/>
        </p:nvSpPr>
        <p:spPr>
          <a:xfrm>
            <a:off x="12631722" y="-1208023"/>
            <a:ext cx="3655862" cy="1208023"/>
          </a:xfrm>
          <a:prstGeom prst="rect">
            <a:avLst/>
          </a:prstGeom>
          <a:noFill/>
        </p:spPr>
        <p:txBody>
          <a:bodyPr wrap="square">
            <a:spAutoFit/>
          </a:bodyPr>
          <a:lstStyle/>
          <a:p>
            <a:pPr algn="just">
              <a:lnSpc>
                <a:spcPts val="2850"/>
              </a:lnSpc>
            </a:pPr>
            <a:r>
              <a:rPr lang="en-IN" sz="2800" dirty="0">
                <a:solidFill>
                  <a:schemeClr val="bg1"/>
                </a:solidFill>
                <a:latin typeface="Sitka Banner Semibold" pitchFamily="2" charset="0"/>
              </a:rPr>
              <a:t>AI Insights: Suggest the best algorithm based on data.</a:t>
            </a:r>
          </a:p>
        </p:txBody>
      </p:sp>
      <p:sp>
        <p:nvSpPr>
          <p:cNvPr id="14" name="TextBox 13">
            <a:extLst>
              <a:ext uri="{FF2B5EF4-FFF2-40B4-BE49-F238E27FC236}">
                <a16:creationId xmlns:a16="http://schemas.microsoft.com/office/drawing/2014/main" id="{7AB0863F-9181-7D59-147B-1222C0F9425B}"/>
              </a:ext>
            </a:extLst>
          </p:cNvPr>
          <p:cNvSpPr txBox="1"/>
          <p:nvPr/>
        </p:nvSpPr>
        <p:spPr>
          <a:xfrm>
            <a:off x="13407280" y="7372311"/>
            <a:ext cx="3931222" cy="1208023"/>
          </a:xfrm>
          <a:prstGeom prst="rect">
            <a:avLst/>
          </a:prstGeom>
          <a:noFill/>
        </p:spPr>
        <p:txBody>
          <a:bodyPr wrap="square">
            <a:spAutoFit/>
          </a:bodyPr>
          <a:lstStyle/>
          <a:p>
            <a:pPr algn="just">
              <a:lnSpc>
                <a:spcPts val="2850"/>
              </a:lnSpc>
            </a:pPr>
            <a:r>
              <a:rPr lang="en-US" sz="2800" dirty="0">
                <a:solidFill>
                  <a:schemeClr val="bg1"/>
                </a:solidFill>
                <a:latin typeface="Sitka Banner Semibold" pitchFamily="2" charset="0"/>
              </a:rPr>
              <a:t>E-Learning Integration: Embed into educational and coding platforms.</a:t>
            </a:r>
            <a:endParaRPr lang="en-IN" sz="2800" dirty="0">
              <a:solidFill>
                <a:schemeClr val="bg1"/>
              </a:solidFill>
              <a:latin typeface="Sitka Banner Semibold" pitchFamily="2" charset="0"/>
            </a:endParaRPr>
          </a:p>
        </p:txBody>
      </p:sp>
      <p:sp>
        <p:nvSpPr>
          <p:cNvPr id="15" name="TextBox 14">
            <a:extLst>
              <a:ext uri="{FF2B5EF4-FFF2-40B4-BE49-F238E27FC236}">
                <a16:creationId xmlns:a16="http://schemas.microsoft.com/office/drawing/2014/main" id="{1BD7FA26-A1C7-C4DC-4FBB-C43502015995}"/>
              </a:ext>
            </a:extLst>
          </p:cNvPr>
          <p:cNvSpPr txBox="1"/>
          <p:nvPr/>
        </p:nvSpPr>
        <p:spPr>
          <a:xfrm>
            <a:off x="-4389180" y="7372312"/>
            <a:ext cx="3581396" cy="1208023"/>
          </a:xfrm>
          <a:prstGeom prst="rect">
            <a:avLst/>
          </a:prstGeom>
          <a:noFill/>
        </p:spPr>
        <p:txBody>
          <a:bodyPr wrap="square">
            <a:spAutoFit/>
          </a:bodyPr>
          <a:lstStyle/>
          <a:p>
            <a:pPr algn="just">
              <a:lnSpc>
                <a:spcPts val="2850"/>
              </a:lnSpc>
            </a:pPr>
            <a:r>
              <a:rPr lang="en-US" sz="2800" dirty="0" err="1">
                <a:solidFill>
                  <a:schemeClr val="bg1"/>
                </a:solidFill>
                <a:latin typeface="Sitka Banner Semibold" pitchFamily="2" charset="0"/>
              </a:rPr>
              <a:t>DataBase</a:t>
            </a:r>
            <a:r>
              <a:rPr lang="en-US" sz="2800" dirty="0">
                <a:solidFill>
                  <a:schemeClr val="bg1"/>
                </a:solidFill>
                <a:latin typeface="Sitka Banner Semibold" pitchFamily="2" charset="0"/>
              </a:rPr>
              <a:t> Integration of Users Visited and students Learned</a:t>
            </a:r>
            <a:endParaRPr lang="en-IN" sz="2800" dirty="0">
              <a:solidFill>
                <a:schemeClr val="bg1"/>
              </a:solidFill>
              <a:latin typeface="Sitka Banner Semibold" pitchFamily="2" charset="0"/>
            </a:endParaRPr>
          </a:p>
        </p:txBody>
      </p:sp>
    </p:spTree>
    <p:extLst>
      <p:ext uri="{BB962C8B-B14F-4D97-AF65-F5344CB8AC3E}">
        <p14:creationId xmlns:p14="http://schemas.microsoft.com/office/powerpoint/2010/main" val="364898081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753322-F5DB-71D5-3D1D-676CBE74EEC2}"/>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6C647C56-F259-C888-7B0B-58B1EE05F5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1C2C11D-DA61-252D-9EED-50CDA334E8B4}"/>
              </a:ext>
            </a:extLst>
          </p:cNvPr>
          <p:cNvSpPr txBox="1"/>
          <p:nvPr/>
        </p:nvSpPr>
        <p:spPr>
          <a:xfrm>
            <a:off x="439722" y="-253012"/>
            <a:ext cx="11312555" cy="1311449"/>
          </a:xfrm>
          <a:prstGeom prst="rect">
            <a:avLst/>
          </a:prstGeom>
          <a:noFill/>
        </p:spPr>
        <p:txBody>
          <a:bodyPr wrap="square">
            <a:spAutoFit/>
          </a:bodyPr>
          <a:lstStyle/>
          <a:p>
            <a:pPr marL="0" indent="0" algn="ctr">
              <a:lnSpc>
                <a:spcPct val="150000"/>
              </a:lnSpc>
            </a:pPr>
            <a:r>
              <a:rPr lang="en-US" sz="6000" dirty="0">
                <a:solidFill>
                  <a:srgbClr val="FFFFFF"/>
                </a:solidFill>
                <a:effectLst>
                  <a:reflection blurRad="6350" stA="55000" endA="300" endPos="45500" dir="5400000" sy="-100000" algn="bl" rotWithShape="0"/>
                </a:effectLst>
                <a:latin typeface="Times New Roman" panose="02020603050405020304" pitchFamily="18" charset="0"/>
                <a:ea typeface="+mj-ea"/>
                <a:cs typeface="Times New Roman" panose="02020603050405020304" pitchFamily="18" charset="0"/>
              </a:rPr>
              <a:t>Future Scope</a:t>
            </a:r>
          </a:p>
        </p:txBody>
      </p:sp>
      <p:sp>
        <p:nvSpPr>
          <p:cNvPr id="5" name="TextBox 4">
            <a:extLst>
              <a:ext uri="{FF2B5EF4-FFF2-40B4-BE49-F238E27FC236}">
                <a16:creationId xmlns:a16="http://schemas.microsoft.com/office/drawing/2014/main" id="{F8A3DDCE-FAAE-8DC8-E13D-3FBAB80B8B77}"/>
              </a:ext>
            </a:extLst>
          </p:cNvPr>
          <p:cNvSpPr txBox="1"/>
          <p:nvPr/>
        </p:nvSpPr>
        <p:spPr>
          <a:xfrm>
            <a:off x="384472" y="1849080"/>
            <a:ext cx="3581396" cy="1579920"/>
          </a:xfrm>
          <a:prstGeom prst="rect">
            <a:avLst/>
          </a:prstGeom>
          <a:noFill/>
        </p:spPr>
        <p:txBody>
          <a:bodyPr wrap="square">
            <a:spAutoFit/>
          </a:bodyPr>
          <a:lstStyle/>
          <a:p>
            <a:pPr algn="just">
              <a:lnSpc>
                <a:spcPts val="2850"/>
              </a:lnSpc>
            </a:pPr>
            <a:r>
              <a:rPr lang="en-US" sz="2800" dirty="0">
                <a:solidFill>
                  <a:schemeClr val="bg1"/>
                </a:solidFill>
                <a:latin typeface="Sitka Banner Semibold" pitchFamily="2" charset="0"/>
              </a:rPr>
              <a:t>More Algorithms: Add advanced algorithms like Dijkstra, A, DP, and Backtracking*.</a:t>
            </a:r>
            <a:endParaRPr lang="en-IN" sz="2800" dirty="0">
              <a:solidFill>
                <a:schemeClr val="bg1"/>
              </a:solidFill>
              <a:latin typeface="Sitka Banner Semibold" pitchFamily="2" charset="0"/>
            </a:endParaRPr>
          </a:p>
        </p:txBody>
      </p:sp>
      <p:pic>
        <p:nvPicPr>
          <p:cNvPr id="7" name="Picture 6">
            <a:extLst>
              <a:ext uri="{FF2B5EF4-FFF2-40B4-BE49-F238E27FC236}">
                <a16:creationId xmlns:a16="http://schemas.microsoft.com/office/drawing/2014/main" id="{C307097B-45F4-0953-DBA1-D9BB5EC8428E}"/>
              </a:ext>
            </a:extLst>
          </p:cNvPr>
          <p:cNvPicPr>
            <a:picLocks noChangeAspect="1"/>
          </p:cNvPicPr>
          <p:nvPr/>
        </p:nvPicPr>
        <p:blipFill>
          <a:blip r:embed="rId3"/>
          <a:stretch>
            <a:fillRect/>
          </a:stretch>
        </p:blipFill>
        <p:spPr>
          <a:xfrm>
            <a:off x="4424791" y="1437954"/>
            <a:ext cx="3293919" cy="3293919"/>
          </a:xfrm>
          <a:prstGeom prst="rect">
            <a:avLst/>
          </a:prstGeom>
        </p:spPr>
      </p:pic>
      <p:sp>
        <p:nvSpPr>
          <p:cNvPr id="9" name="TextBox 8">
            <a:extLst>
              <a:ext uri="{FF2B5EF4-FFF2-40B4-BE49-F238E27FC236}">
                <a16:creationId xmlns:a16="http://schemas.microsoft.com/office/drawing/2014/main" id="{056BDA2C-362E-9770-A37E-A266874BA1A6}"/>
              </a:ext>
            </a:extLst>
          </p:cNvPr>
          <p:cNvSpPr txBox="1"/>
          <p:nvPr/>
        </p:nvSpPr>
        <p:spPr>
          <a:xfrm>
            <a:off x="8096415" y="1562278"/>
            <a:ext cx="3655862" cy="1208023"/>
          </a:xfrm>
          <a:prstGeom prst="rect">
            <a:avLst/>
          </a:prstGeom>
          <a:noFill/>
        </p:spPr>
        <p:txBody>
          <a:bodyPr wrap="square">
            <a:spAutoFit/>
          </a:bodyPr>
          <a:lstStyle/>
          <a:p>
            <a:pPr algn="just">
              <a:lnSpc>
                <a:spcPts val="2850"/>
              </a:lnSpc>
            </a:pPr>
            <a:r>
              <a:rPr lang="en-IN" sz="2800" dirty="0">
                <a:solidFill>
                  <a:schemeClr val="bg1"/>
                </a:solidFill>
                <a:latin typeface="Sitka Banner Semibold" pitchFamily="2" charset="0"/>
              </a:rPr>
              <a:t>AI Insights: Suggest the best algorithm based on data.</a:t>
            </a:r>
          </a:p>
        </p:txBody>
      </p:sp>
      <p:sp>
        <p:nvSpPr>
          <p:cNvPr id="10" name="TextBox 9">
            <a:extLst>
              <a:ext uri="{FF2B5EF4-FFF2-40B4-BE49-F238E27FC236}">
                <a16:creationId xmlns:a16="http://schemas.microsoft.com/office/drawing/2014/main" id="{E0D9245F-A831-673B-3166-F71179981397}"/>
              </a:ext>
            </a:extLst>
          </p:cNvPr>
          <p:cNvSpPr txBox="1"/>
          <p:nvPr/>
        </p:nvSpPr>
        <p:spPr>
          <a:xfrm>
            <a:off x="7821055" y="4682541"/>
            <a:ext cx="3931222" cy="1208023"/>
          </a:xfrm>
          <a:prstGeom prst="rect">
            <a:avLst/>
          </a:prstGeom>
          <a:noFill/>
        </p:spPr>
        <p:txBody>
          <a:bodyPr wrap="square">
            <a:spAutoFit/>
          </a:bodyPr>
          <a:lstStyle/>
          <a:p>
            <a:pPr algn="just">
              <a:lnSpc>
                <a:spcPts val="2850"/>
              </a:lnSpc>
            </a:pPr>
            <a:r>
              <a:rPr lang="en-US" sz="2800" dirty="0">
                <a:solidFill>
                  <a:schemeClr val="bg1"/>
                </a:solidFill>
                <a:latin typeface="Sitka Banner Semibold" pitchFamily="2" charset="0"/>
              </a:rPr>
              <a:t>E-Learning Integration: Embed into educational and coding platforms.</a:t>
            </a:r>
            <a:endParaRPr lang="en-IN" sz="2800" dirty="0">
              <a:solidFill>
                <a:schemeClr val="bg1"/>
              </a:solidFill>
              <a:latin typeface="Sitka Banner Semibold" pitchFamily="2" charset="0"/>
            </a:endParaRPr>
          </a:p>
        </p:txBody>
      </p:sp>
      <p:sp>
        <p:nvSpPr>
          <p:cNvPr id="11" name="TextBox 10">
            <a:extLst>
              <a:ext uri="{FF2B5EF4-FFF2-40B4-BE49-F238E27FC236}">
                <a16:creationId xmlns:a16="http://schemas.microsoft.com/office/drawing/2014/main" id="{71588969-7B1F-DD37-3EC0-AB231D795597}"/>
              </a:ext>
            </a:extLst>
          </p:cNvPr>
          <p:cNvSpPr txBox="1"/>
          <p:nvPr/>
        </p:nvSpPr>
        <p:spPr>
          <a:xfrm>
            <a:off x="739488" y="4918504"/>
            <a:ext cx="3581396" cy="1208023"/>
          </a:xfrm>
          <a:prstGeom prst="rect">
            <a:avLst/>
          </a:prstGeom>
          <a:noFill/>
        </p:spPr>
        <p:txBody>
          <a:bodyPr wrap="square">
            <a:spAutoFit/>
          </a:bodyPr>
          <a:lstStyle/>
          <a:p>
            <a:pPr algn="just">
              <a:lnSpc>
                <a:spcPts val="2850"/>
              </a:lnSpc>
            </a:pPr>
            <a:r>
              <a:rPr lang="en-US" sz="2800" dirty="0" err="1">
                <a:solidFill>
                  <a:schemeClr val="bg1"/>
                </a:solidFill>
                <a:latin typeface="Sitka Banner Semibold" pitchFamily="2" charset="0"/>
              </a:rPr>
              <a:t>DataBase</a:t>
            </a:r>
            <a:r>
              <a:rPr lang="en-US" sz="2800" dirty="0">
                <a:solidFill>
                  <a:schemeClr val="bg1"/>
                </a:solidFill>
                <a:latin typeface="Sitka Banner Semibold" pitchFamily="2" charset="0"/>
              </a:rPr>
              <a:t> Integration of Users Visited and students Learned</a:t>
            </a:r>
            <a:endParaRPr lang="en-IN" sz="2800" dirty="0">
              <a:solidFill>
                <a:schemeClr val="bg1"/>
              </a:solidFill>
              <a:latin typeface="Sitka Banner Semibold" pitchFamily="2" charset="0"/>
            </a:endParaRPr>
          </a:p>
        </p:txBody>
      </p:sp>
    </p:spTree>
    <p:extLst>
      <p:ext uri="{BB962C8B-B14F-4D97-AF65-F5344CB8AC3E}">
        <p14:creationId xmlns:p14="http://schemas.microsoft.com/office/powerpoint/2010/main" val="260948527"/>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DE2F83-C185-CF2E-3744-20C9BDB6B36C}"/>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F7F44C4F-01DD-FC5F-218B-F82A37E46D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797880C2-93B1-9429-44EC-1FD089BC3881}"/>
              </a:ext>
            </a:extLst>
          </p:cNvPr>
          <p:cNvSpPr txBox="1"/>
          <p:nvPr/>
        </p:nvSpPr>
        <p:spPr>
          <a:xfrm>
            <a:off x="439722" y="2434770"/>
            <a:ext cx="11312555" cy="2042867"/>
          </a:xfrm>
          <a:prstGeom prst="rect">
            <a:avLst/>
          </a:prstGeom>
          <a:noFill/>
        </p:spPr>
        <p:txBody>
          <a:bodyPr wrap="square">
            <a:spAutoFit/>
          </a:bodyPr>
          <a:lstStyle/>
          <a:p>
            <a:pPr marL="0" indent="0" algn="ctr">
              <a:lnSpc>
                <a:spcPct val="150000"/>
              </a:lnSpc>
            </a:pPr>
            <a:r>
              <a:rPr lang="en-US" sz="9600" dirty="0">
                <a:solidFill>
                  <a:srgbClr val="FFFFFF"/>
                </a:solidFill>
                <a:effectLst>
                  <a:reflection blurRad="6350" stA="55000" endA="300" endPos="45500" dir="5400000" sy="-100000" algn="bl" rotWithShape="0"/>
                </a:effectLst>
                <a:latin typeface="Times New Roman" panose="02020603050405020304" pitchFamily="18" charset="0"/>
                <a:ea typeface="+mj-ea"/>
                <a:cs typeface="Times New Roman" panose="02020603050405020304" pitchFamily="18" charset="0"/>
              </a:rPr>
              <a:t>Thank You..</a:t>
            </a:r>
          </a:p>
        </p:txBody>
      </p:sp>
    </p:spTree>
    <p:extLst>
      <p:ext uri="{BB962C8B-B14F-4D97-AF65-F5344CB8AC3E}">
        <p14:creationId xmlns:p14="http://schemas.microsoft.com/office/powerpoint/2010/main" val="16663702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TotalTime>
  <Words>353</Words>
  <Application>Microsoft Office PowerPoint</Application>
  <PresentationFormat>Widescreen</PresentationFormat>
  <Paragraphs>33</Paragraphs>
  <Slides>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Calibri</vt:lpstr>
      <vt:lpstr>Calibri Light</vt:lpstr>
      <vt:lpstr>Overpass Light</vt:lpstr>
      <vt:lpstr>Sitka Banner Semibold</vt:lpstr>
      <vt:lpstr>Syne Bold</vt:lpstr>
      <vt:lpstr>Times New Roman</vt:lpstr>
      <vt:lpstr>Office Theme</vt:lpstr>
      <vt:lpstr>Algorithm  Visualizer</vt:lpstr>
      <vt:lpstr>Algorithm  Visualizer</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  Visualizer</dc:title>
  <dc:creator>vansh tandel</dc:creator>
  <cp:lastModifiedBy>Admin</cp:lastModifiedBy>
  <cp:revision>5</cp:revision>
  <dcterms:created xsi:type="dcterms:W3CDTF">2025-02-21T21:02:27Z</dcterms:created>
  <dcterms:modified xsi:type="dcterms:W3CDTF">2025-02-22T03:56:22Z</dcterms:modified>
</cp:coreProperties>
</file>

<file path=docProps/thumbnail.jpeg>
</file>